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88" r:id="rId3"/>
    <p:sldId id="275" r:id="rId4"/>
    <p:sldId id="276" r:id="rId5"/>
    <p:sldId id="291" r:id="rId6"/>
    <p:sldId id="292" r:id="rId7"/>
    <p:sldId id="293" r:id="rId8"/>
    <p:sldId id="290" r:id="rId9"/>
    <p:sldId id="289" r:id="rId10"/>
    <p:sldId id="287" r:id="rId11"/>
    <p:sldId id="267" r:id="rId12"/>
    <p:sldId id="259" r:id="rId13"/>
    <p:sldId id="266" r:id="rId14"/>
    <p:sldId id="268" r:id="rId15"/>
    <p:sldId id="264" r:id="rId16"/>
    <p:sldId id="257" r:id="rId17"/>
    <p:sldId id="258" r:id="rId18"/>
    <p:sldId id="270" r:id="rId19"/>
    <p:sldId id="271" r:id="rId20"/>
    <p:sldId id="269" r:id="rId21"/>
    <p:sldId id="272" r:id="rId22"/>
    <p:sldId id="273" r:id="rId23"/>
    <p:sldId id="286" r:id="rId24"/>
    <p:sldId id="262" r:id="rId25"/>
    <p:sldId id="261" r:id="rId26"/>
    <p:sldId id="263" r:id="rId27"/>
    <p:sldId id="277" r:id="rId28"/>
    <p:sldId id="284" r:id="rId29"/>
    <p:sldId id="260" r:id="rId30"/>
    <p:sldId id="282" r:id="rId31"/>
    <p:sldId id="279" r:id="rId32"/>
    <p:sldId id="281" r:id="rId33"/>
    <p:sldId id="278" r:id="rId34"/>
    <p:sldId id="280"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636" y="-1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F49B5-FBF4-46E7-8CF2-B9DBD748EBE4}" type="datetimeFigureOut">
              <a:rPr lang="en-US" smtClean="0"/>
              <a:pPr/>
              <a:t>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975B9-7F0B-4152-B504-4B0BD89F8FD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87B427F1-47C4-4053-9D22-6C719AD9D083}" type="slidenum">
              <a:rPr lang="en-US" smtClean="0"/>
              <a:pPr/>
              <a:t>3</a:t>
            </a:fld>
            <a:endParaRPr lang="en-US" smtClean="0"/>
          </a:p>
        </p:txBody>
      </p:sp>
      <p:sp>
        <p:nvSpPr>
          <p:cNvPr id="59395" name="Rectangle 2"/>
          <p:cNvSpPr>
            <a:spLocks noGrp="1" noRot="1" noChangeAspect="1" noChangeArrowheads="1" noTextEdit="1"/>
          </p:cNvSpPr>
          <p:nvPr>
            <p:ph type="sldImg"/>
          </p:nvPr>
        </p:nvSpPr>
        <p:spPr>
          <a:xfrm>
            <a:off x="1292225" y="798513"/>
            <a:ext cx="4273550" cy="3205162"/>
          </a:xfrm>
          <a:ln/>
        </p:spPr>
      </p:sp>
      <p:sp>
        <p:nvSpPr>
          <p:cNvPr id="59396" name="Rectangle 3"/>
          <p:cNvSpPr>
            <a:spLocks noGrp="1" noChangeArrowheads="1"/>
          </p:cNvSpPr>
          <p:nvPr>
            <p:ph type="body" idx="1"/>
          </p:nvPr>
        </p:nvSpPr>
        <p:spPr>
          <a:xfrm>
            <a:off x="914400" y="4343400"/>
            <a:ext cx="5029200" cy="4114800"/>
          </a:xfrm>
          <a:noFill/>
          <a:ln/>
        </p:spPr>
        <p:txBody>
          <a:bodyPr/>
          <a:lstStyle/>
          <a:p>
            <a:pPr eaLnBrk="1" hangingPunct="1"/>
            <a:endParaRPr lang="id-ID"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56A8CA-CE61-4EE8-BC57-A7248241794F}" type="datetimeFigureOut">
              <a:rPr lang="en-US" smtClean="0"/>
              <a:pPr/>
              <a:t>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6A8CA-CE61-4EE8-BC57-A7248241794F}" type="datetimeFigureOut">
              <a:rPr lang="en-US" smtClean="0"/>
              <a:pPr/>
              <a:t>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56A8CA-CE61-4EE8-BC57-A7248241794F}" type="datetimeFigureOut">
              <a:rPr lang="en-US" smtClean="0"/>
              <a:pPr/>
              <a:t>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56A8CA-CE61-4EE8-BC57-A7248241794F}" type="datetimeFigureOut">
              <a:rPr lang="en-US" smtClean="0"/>
              <a:pPr/>
              <a:t>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56A8CA-CE61-4EE8-BC57-A7248241794F}" type="datetimeFigureOut">
              <a:rPr lang="en-US" smtClean="0"/>
              <a:pPr/>
              <a:t>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56A8CA-CE61-4EE8-BC57-A7248241794F}" type="datetimeFigureOut">
              <a:rPr lang="en-US" smtClean="0"/>
              <a:pPr/>
              <a:t>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6A8CA-CE61-4EE8-BC57-A7248241794F}" type="datetimeFigureOut">
              <a:rPr lang="en-US" smtClean="0"/>
              <a:pPr/>
              <a:t>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6A8CA-CE61-4EE8-BC57-A7248241794F}" type="datetimeFigureOut">
              <a:rPr lang="en-US" smtClean="0"/>
              <a:pPr/>
              <a:t>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6A8CA-CE61-4EE8-BC57-A7248241794F}" type="datetimeFigureOut">
              <a:rPr lang="en-US" smtClean="0"/>
              <a:pPr/>
              <a:t>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6A8CA-CE61-4EE8-BC57-A7248241794F}" type="datetimeFigureOut">
              <a:rPr lang="en-US" smtClean="0"/>
              <a:pPr/>
              <a:t>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56A8CA-CE61-4EE8-BC57-A7248241794F}" type="datetimeFigureOut">
              <a:rPr lang="en-US" smtClean="0"/>
              <a:pPr/>
              <a:t>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BF58C-101F-4BBD-A480-9B297B5997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6A8CA-CE61-4EE8-BC57-A7248241794F}" type="datetimeFigureOut">
              <a:rPr lang="en-US" smtClean="0"/>
              <a:pPr/>
              <a:t>2/4/2011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FBF58C-101F-4BBD-A480-9B297B5997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Merapi\volcano_feature.jpg"/>
          <p:cNvPicPr>
            <a:picLocks noChangeAspect="1" noChangeArrowheads="1"/>
          </p:cNvPicPr>
          <p:nvPr/>
        </p:nvPicPr>
        <p:blipFill>
          <a:blip r:embed="rId2"/>
          <a:srcRect/>
          <a:stretch>
            <a:fillRect/>
          </a:stretch>
        </p:blipFill>
        <p:spPr bwMode="auto">
          <a:xfrm>
            <a:off x="0" y="0"/>
            <a:ext cx="9191048" cy="6858000"/>
          </a:xfrm>
          <a:prstGeom prst="rect">
            <a:avLst/>
          </a:prstGeom>
          <a:noFill/>
        </p:spPr>
      </p:pic>
      <p:sp>
        <p:nvSpPr>
          <p:cNvPr id="30721" name="Rectangle 1"/>
          <p:cNvSpPr>
            <a:spLocks noChangeArrowheads="1"/>
          </p:cNvSpPr>
          <p:nvPr/>
        </p:nvSpPr>
        <p:spPr bwMode="auto">
          <a:xfrm>
            <a:off x="152400" y="152400"/>
            <a:ext cx="8991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Peranan Penginderaan Jauh dan Sistem Informasi Geografis </a:t>
            </a:r>
            <a:r>
              <a:rPr kumimoji="0" lang="id-ID"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(SIG) </a:t>
            </a:r>
            <a:endParaRPr kumimoji="0" lang="en-US" sz="2400" b="1" i="0" u="none" strike="noStrike" normalizeH="0" baseline="0" smtClean="0">
              <a:ln w="11430"/>
              <a:solidFill>
                <a:srgbClr val="FFC000"/>
              </a:solidFill>
              <a:effectLst>
                <a:outerShdw blurRad="50800" dist="39000" dir="5460000" algn="tl">
                  <a:srgbClr val="000000">
                    <a:alpha val="38000"/>
                  </a:srgbClr>
                </a:outerShdw>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dalam </a:t>
            </a:r>
            <a:r>
              <a:rPr kumimoji="0" lang="id-ID"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M</a:t>
            </a:r>
            <a:r>
              <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anagemen </a:t>
            </a:r>
            <a:r>
              <a:rPr kumimoji="0" lang="id-ID"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B</a:t>
            </a:r>
            <a:r>
              <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encana </a:t>
            </a:r>
            <a:r>
              <a:rPr kumimoji="0" lang="id-ID"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A</a:t>
            </a:r>
            <a:r>
              <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Calibri" pitchFamily="34" charset="0"/>
                <a:cs typeface="Times New Roman" pitchFamily="18" charset="0"/>
              </a:rPr>
              <a:t>lam</a:t>
            </a:r>
            <a:r>
              <a:rPr kumimoji="0" lang="sv-SE" sz="2400" b="1" i="1" u="none" strike="noStrike" normalizeH="0" baseline="0" smtClean="0">
                <a:ln w="11430"/>
                <a:solidFill>
                  <a:srgbClr val="FFC000"/>
                </a:solidFill>
                <a:effectLst>
                  <a:outerShdw blurRad="50800" dist="39000" dir="5460000" algn="tl">
                    <a:srgbClr val="000000">
                      <a:alpha val="38000"/>
                    </a:srgbClr>
                  </a:outerShdw>
                </a:effectLst>
                <a:latin typeface="Calibri" pitchFamily="34" charset="0"/>
                <a:ea typeface="Times New Roman" pitchFamily="18" charset="0"/>
                <a:cs typeface="Arial" pitchFamily="34" charset="0"/>
              </a:rPr>
              <a:t> </a:t>
            </a:r>
            <a:endParaRPr kumimoji="0" lang="sv-SE" sz="2400" b="1" i="0" u="none" strike="noStrike" normalizeH="0" baseline="0" smtClean="0">
              <a:ln w="11430"/>
              <a:solidFill>
                <a:srgbClr val="FFC000"/>
              </a:solidFill>
              <a:effectLst>
                <a:outerShdw blurRad="50800" dist="39000" dir="5460000" algn="tl">
                  <a:srgbClr val="000000">
                    <a:alpha val="38000"/>
                  </a:srgbClr>
                </a:outerShdw>
              </a:effectLst>
              <a:latin typeface="Arial" pitchFamily="34" charset="0"/>
            </a:endParaRPr>
          </a:p>
        </p:txBody>
      </p:sp>
      <p:sp>
        <p:nvSpPr>
          <p:cNvPr id="6" name="Rectangle 5"/>
          <p:cNvSpPr/>
          <p:nvPr/>
        </p:nvSpPr>
        <p:spPr>
          <a:xfrm>
            <a:off x="4267200" y="5688449"/>
            <a:ext cx="4724400" cy="1031051"/>
          </a:xfrm>
          <a:prstGeom prst="rect">
            <a:avLst/>
          </a:prstGeom>
        </p:spPr>
        <p:txBody>
          <a:bodyPr wrap="square">
            <a:spAutoFit/>
          </a:bodyPr>
          <a:lstStyle/>
          <a:p>
            <a:pPr algn="r"/>
            <a:r>
              <a:rPr lang="en-US" sz="1400" i="1" smtClean="0">
                <a:ln w="18415" cmpd="sng">
                  <a:solidFill>
                    <a:srgbClr val="FFFFFF"/>
                  </a:solidFill>
                  <a:prstDash val="solid"/>
                </a:ln>
                <a:solidFill>
                  <a:srgbClr val="FFFFFF"/>
                </a:solidFill>
                <a:effectLst>
                  <a:outerShdw blurRad="63500" dir="3600000" algn="tl" rotWithShape="0">
                    <a:srgbClr val="000000">
                      <a:alpha val="70000"/>
                    </a:srgbClr>
                  </a:outerShdw>
                </a:effectLst>
              </a:rPr>
              <a:t>Oleh : Taufik Hery Purwanto, S.Si., M.Si.*</a:t>
            </a:r>
          </a:p>
          <a:p>
            <a:pPr algn="r">
              <a:spcBef>
                <a:spcPts val="600"/>
              </a:spcBef>
            </a:pPr>
            <a:r>
              <a:rPr lang="en-US" sz="1400" i="1" smtClean="0">
                <a:ln w="18415" cmpd="sng">
                  <a:solidFill>
                    <a:srgbClr val="FFFFFF"/>
                  </a:solidFill>
                  <a:prstDash val="solid"/>
                </a:ln>
                <a:solidFill>
                  <a:srgbClr val="FFFFFF"/>
                </a:solidFill>
                <a:effectLst>
                  <a:outerShdw blurRad="63500" dir="3600000" algn="tl" rotWithShape="0">
                    <a:srgbClr val="000000">
                      <a:alpha val="70000"/>
                    </a:srgbClr>
                  </a:outerShdw>
                </a:effectLst>
              </a:rPr>
              <a:t>Ketua Laboratorium Sistem Informasi Geografis (SIG) Prodi Kartografi dan Penginderaan Jauh, Jurusan Sains Informasi Geografi dan Pengembangan Wilayah Fakultas Geografi UGM</a:t>
            </a:r>
            <a:endParaRPr lang="en-US" sz="14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a:off x="0" y="0"/>
            <a:ext cx="9191134" cy="6858000"/>
          </a:xfrm>
          <a:prstGeom prst="rect">
            <a:avLst/>
          </a:prstGeom>
          <a:noFill/>
          <a:ln w="9525">
            <a:noFill/>
            <a:miter lim="800000"/>
            <a:headEnd/>
            <a:tailEnd/>
          </a:ln>
          <a:effectLst/>
        </p:spPr>
      </p:pic>
      <p:sp>
        <p:nvSpPr>
          <p:cNvPr id="45057" name="Rectangle 1"/>
          <p:cNvSpPr>
            <a:spLocks noChangeArrowheads="1"/>
          </p:cNvSpPr>
          <p:nvPr/>
        </p:nvSpPr>
        <p:spPr bwMode="auto">
          <a:xfrm>
            <a:off x="533400" y="990600"/>
            <a:ext cx="8153400" cy="45550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90513" lvl="0" indent="-231775" algn="just" fontAlgn="base">
              <a:spcBef>
                <a:spcPts val="1200"/>
              </a:spcBef>
              <a:spcAft>
                <a:spcPct val="0"/>
              </a:spcAft>
              <a:buFont typeface="Arial" pitchFamily="34" charset="0"/>
              <a:buChar char="•"/>
            </a:pPr>
            <a:r>
              <a:rPr kumimoji="0" lang="en-US"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Berada dalam wilayah perbenturan tiga lempeng kerak bumi yaitu lempeng Eurasia, lempeng Pasifik dan lempeng India Australia dan merupakan zone pertemuan dua jalur gempa yaitu jalur  Sirkum Pasifik dan jalur gempa  Alpide Transasiatic yang menyebabkan kerawanan terhadap aktivitas seismik.</a:t>
            </a:r>
          </a:p>
          <a:p>
            <a:pPr marL="290513" marR="0" lvl="0" indent="-231775" algn="just" defTabSz="914400" rtl="0" eaLnBrk="0" fontAlgn="base" latinLnBrk="0" hangingPunct="0">
              <a:lnSpc>
                <a:spcPct val="100000"/>
              </a:lnSpc>
              <a:spcBef>
                <a:spcPts val="1200"/>
              </a:spcBef>
              <a:spcAft>
                <a:spcPct val="0"/>
              </a:spcAft>
              <a:buClrTx/>
              <a:buSzTx/>
              <a:buFont typeface="Arial" pitchFamily="34" charset="0"/>
              <a:buChar char="•"/>
              <a:tabLst/>
            </a:pPr>
            <a:r>
              <a:rPr kumimoji="0" lang="en-US"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Keberadaan gunung berapi yang berderet hampir melingkari seluruh wilayah kepulauan di Indonesia </a:t>
            </a:r>
          </a:p>
          <a:p>
            <a:pPr marL="290513" marR="0" lvl="0" indent="-231775" algn="just" defTabSz="914400" rtl="0" eaLnBrk="0" fontAlgn="base" latinLnBrk="0" hangingPunct="0">
              <a:lnSpc>
                <a:spcPct val="100000"/>
              </a:lnSpc>
              <a:spcBef>
                <a:spcPts val="1200"/>
              </a:spcBef>
              <a:spcAft>
                <a:spcPct val="0"/>
              </a:spcAft>
              <a:buClrTx/>
              <a:buSzTx/>
              <a:buFont typeface="Arial" pitchFamily="34" charset="0"/>
              <a:buChar char="•"/>
              <a:tabLst/>
            </a:pPr>
            <a:r>
              <a:rPr kumimoji="0" lang="en-US"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Kondisi iklim Indonesia dengan curah hujan yang tinggi dan juga musim kemarau yang cukup panjang juga sangat potensial untuk menghantarkan penduduk Indonesia pada bencana banjir, longsor dan kekeringan serta kelaparan. </a:t>
            </a:r>
          </a:p>
          <a:p>
            <a:pPr marL="290513" marR="0" lvl="0" indent="-231775" algn="just" defTabSz="914400" rtl="0" eaLnBrk="0" fontAlgn="base" latinLnBrk="0" hangingPunct="0">
              <a:lnSpc>
                <a:spcPct val="100000"/>
              </a:lnSpc>
              <a:spcBef>
                <a:spcPts val="1200"/>
              </a:spcBef>
              <a:spcAft>
                <a:spcPct val="0"/>
              </a:spcAft>
              <a:buClrTx/>
              <a:buSzTx/>
              <a:buFont typeface="Arial" pitchFamily="34" charset="0"/>
              <a:buChar char="•"/>
              <a:tabLst/>
            </a:pPr>
            <a:r>
              <a:rPr kumimoji="0" lang="en-US"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Kondisi sistem sosial yang sangat plural mempertinggi kerawanan bencana sosial semacam konflik sosial</a:t>
            </a:r>
          </a:p>
        </p:txBody>
      </p:sp>
      <p:sp>
        <p:nvSpPr>
          <p:cNvPr id="3" name="Rectangle 2"/>
          <p:cNvSpPr/>
          <p:nvPr/>
        </p:nvSpPr>
        <p:spPr>
          <a:xfrm>
            <a:off x="304800" y="152400"/>
            <a:ext cx="5896358"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Calibri" pitchFamily="34" charset="0"/>
                <a:cs typeface="Times New Roman" pitchFamily="18" charset="0"/>
              </a:rPr>
              <a:t>Indonesia rawan bencana </a:t>
            </a:r>
            <a:endParaRPr lang="en-US" sz="4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g_T_7Y.gif"/>
          <p:cNvPicPr>
            <a:picLocks noChangeAspect="1"/>
          </p:cNvPicPr>
          <p:nvPr/>
        </p:nvPicPr>
        <p:blipFill>
          <a:blip r:embed="rId3"/>
          <a:stretch>
            <a:fillRect/>
          </a:stretch>
        </p:blipFill>
        <p:spPr>
          <a:xfrm>
            <a:off x="0" y="0"/>
            <a:ext cx="9144000" cy="6858000"/>
          </a:xfrm>
          <a:prstGeom prst="rect">
            <a:avLst/>
          </a:prstGeom>
        </p:spPr>
      </p:pic>
      <p:sp>
        <p:nvSpPr>
          <p:cNvPr id="35842" name="Rectangle 3"/>
          <p:cNvSpPr>
            <a:spLocks noGrp="1" noChangeArrowheads="1"/>
          </p:cNvSpPr>
          <p:nvPr>
            <p:ph idx="1"/>
          </p:nvPr>
        </p:nvSpPr>
        <p:spPr>
          <a:xfrm>
            <a:off x="693738" y="1277938"/>
            <a:ext cx="7872412" cy="1573212"/>
          </a:xfrm>
        </p:spPr>
        <p:txBody>
          <a:bodyPr/>
          <a:lstStyle/>
          <a:p>
            <a:pPr>
              <a:buFontTx/>
              <a:buNone/>
            </a:pPr>
            <a:r>
              <a:rPr lang="en-US" sz="2400" b="1" smtClean="0">
                <a:solidFill>
                  <a:srgbClr val="0070C0"/>
                </a:solidFill>
              </a:rPr>
              <a:t>Di masa lalu : </a:t>
            </a:r>
          </a:p>
          <a:p>
            <a:pPr marL="1600200" lvl="1" indent="-1143000">
              <a:buFontTx/>
              <a:buNone/>
            </a:pPr>
            <a:r>
              <a:rPr lang="en-US" sz="2000" b="1" i="1" smtClean="0"/>
              <a:t>Fatalism : “ </a:t>
            </a:r>
            <a:r>
              <a:rPr lang="en-US" sz="2000" b="1" smtClean="0"/>
              <a:t>tidak ada yang dapat dilakukan melawan bencana-bencana; orang-orang harus hidup dengan dan menerima bencana</a:t>
            </a:r>
            <a:r>
              <a:rPr lang="en-US" sz="2000" b="1" i="1" smtClean="0"/>
              <a:t>'.</a:t>
            </a:r>
            <a:endParaRPr lang="en-US" sz="2000" b="1" smtClean="0"/>
          </a:p>
          <a:p>
            <a:pPr>
              <a:buFontTx/>
              <a:buNone/>
            </a:pPr>
            <a:endParaRPr lang="en-US" sz="2000" b="1" smtClean="0"/>
          </a:p>
        </p:txBody>
      </p:sp>
      <p:sp>
        <p:nvSpPr>
          <p:cNvPr id="35843" name="Rectangle 5"/>
          <p:cNvSpPr>
            <a:spLocks noChangeArrowheads="1"/>
          </p:cNvSpPr>
          <p:nvPr/>
        </p:nvSpPr>
        <p:spPr bwMode="auto">
          <a:xfrm>
            <a:off x="722313" y="3198813"/>
            <a:ext cx="7843837" cy="2881312"/>
          </a:xfrm>
          <a:prstGeom prst="rect">
            <a:avLst/>
          </a:prstGeom>
          <a:noFill/>
          <a:ln w="9525">
            <a:noFill/>
            <a:miter lim="800000"/>
            <a:headEnd/>
            <a:tailEnd/>
          </a:ln>
        </p:spPr>
        <p:txBody>
          <a:bodyPr/>
          <a:lstStyle/>
          <a:p>
            <a:pPr marL="342900" indent="-342900">
              <a:spcBef>
                <a:spcPct val="20000"/>
              </a:spcBef>
            </a:pPr>
            <a:r>
              <a:rPr lang="en-US" sz="2400" b="1" dirty="0" err="1">
                <a:solidFill>
                  <a:srgbClr val="0070C0"/>
                </a:solidFill>
              </a:rPr>
              <a:t>Dimasa</a:t>
            </a:r>
            <a:r>
              <a:rPr lang="en-US" sz="2400" b="1" dirty="0">
                <a:solidFill>
                  <a:srgbClr val="0070C0"/>
                </a:solidFill>
              </a:rPr>
              <a:t> </a:t>
            </a:r>
            <a:r>
              <a:rPr lang="en-US" sz="2400" b="1" dirty="0" err="1">
                <a:solidFill>
                  <a:srgbClr val="0070C0"/>
                </a:solidFill>
              </a:rPr>
              <a:t>Sekarang</a:t>
            </a:r>
            <a:r>
              <a:rPr lang="en-US" sz="2400" b="1" dirty="0">
                <a:solidFill>
                  <a:srgbClr val="0070C0"/>
                </a:solidFill>
              </a:rPr>
              <a:t> :</a:t>
            </a:r>
          </a:p>
          <a:p>
            <a:pPr marL="342900" indent="-342900">
              <a:spcBef>
                <a:spcPct val="20000"/>
              </a:spcBef>
            </a:pPr>
            <a:r>
              <a:rPr lang="en-US" b="1" dirty="0"/>
              <a:t>	</a:t>
            </a:r>
            <a:r>
              <a:rPr lang="en-US" sz="2000" b="1" dirty="0" err="1"/>
              <a:t>Berusaha</a:t>
            </a:r>
            <a:r>
              <a:rPr lang="en-US" sz="2000" b="1" dirty="0"/>
              <a:t> </a:t>
            </a:r>
            <a:r>
              <a:rPr lang="en-US" sz="2000" b="1" dirty="0" err="1"/>
              <a:t>mengurangi</a:t>
            </a:r>
            <a:r>
              <a:rPr lang="en-US" sz="2000" b="1" dirty="0"/>
              <a:t> </a:t>
            </a:r>
            <a:r>
              <a:rPr lang="en-US" sz="2000" b="1" dirty="0" err="1"/>
              <a:t>kerugian</a:t>
            </a:r>
            <a:r>
              <a:rPr lang="en-US" sz="2000" b="1" dirty="0"/>
              <a:t> </a:t>
            </a:r>
            <a:r>
              <a:rPr lang="en-US" sz="2000" b="1" dirty="0" err="1"/>
              <a:t>nyawa</a:t>
            </a:r>
            <a:r>
              <a:rPr lang="en-US" sz="2000" b="1" dirty="0"/>
              <a:t> </a:t>
            </a:r>
            <a:r>
              <a:rPr lang="en-US" sz="2000" b="1" dirty="0" err="1"/>
              <a:t>dan</a:t>
            </a:r>
            <a:r>
              <a:rPr lang="en-US" sz="2000" b="1" dirty="0"/>
              <a:t> </a:t>
            </a:r>
            <a:r>
              <a:rPr lang="en-US" sz="2000" b="1" dirty="0" err="1"/>
              <a:t>harta</a:t>
            </a:r>
            <a:r>
              <a:rPr lang="en-US" sz="2000" b="1" dirty="0"/>
              <a:t> </a:t>
            </a:r>
            <a:r>
              <a:rPr lang="en-US" sz="2000" b="1" dirty="0" err="1"/>
              <a:t>jika</a:t>
            </a:r>
            <a:r>
              <a:rPr lang="en-US" sz="2000" b="1" dirty="0"/>
              <a:t> </a:t>
            </a:r>
            <a:r>
              <a:rPr lang="en-US" sz="2000" b="1" dirty="0" err="1"/>
              <a:t>terjadi</a:t>
            </a:r>
            <a:r>
              <a:rPr lang="en-US" sz="2000" b="1" dirty="0"/>
              <a:t> </a:t>
            </a:r>
            <a:r>
              <a:rPr lang="en-US" sz="2000" b="1" dirty="0" err="1"/>
              <a:t>bencana</a:t>
            </a:r>
            <a:r>
              <a:rPr lang="en-US" sz="2000" b="1" dirty="0"/>
              <a:t> </a:t>
            </a:r>
            <a:r>
              <a:rPr lang="en-US" sz="2000" b="1" dirty="0" err="1"/>
              <a:t>dengan</a:t>
            </a:r>
            <a:r>
              <a:rPr lang="en-US" sz="2000" b="1" dirty="0"/>
              <a:t> </a:t>
            </a:r>
            <a:r>
              <a:rPr lang="en-US" sz="2000" b="1" dirty="0" err="1"/>
              <a:t>persiapan</a:t>
            </a:r>
            <a:r>
              <a:rPr lang="en-US" sz="2000" b="1" dirty="0"/>
              <a:t> </a:t>
            </a:r>
            <a:r>
              <a:rPr lang="en-US" sz="2000" b="1" dirty="0" err="1"/>
              <a:t>sebelum</a:t>
            </a:r>
            <a:r>
              <a:rPr lang="en-US" sz="2000" b="1" dirty="0"/>
              <a:t> </a:t>
            </a:r>
            <a:r>
              <a:rPr lang="en-US" sz="2000" b="1" dirty="0" err="1"/>
              <a:t>bencana</a:t>
            </a:r>
            <a:r>
              <a:rPr lang="en-US" sz="2000" b="1" dirty="0"/>
              <a:t> yang </a:t>
            </a:r>
            <a:r>
              <a:rPr lang="en-US" sz="2000" b="1" dirty="0" err="1"/>
              <a:t>terukur</a:t>
            </a:r>
            <a:r>
              <a:rPr lang="en-US" sz="2000" b="1" dirty="0"/>
              <a:t> </a:t>
            </a:r>
          </a:p>
          <a:p>
            <a:pPr marL="342900" indent="-342900">
              <a:spcBef>
                <a:spcPct val="20000"/>
              </a:spcBef>
            </a:pPr>
            <a:r>
              <a:rPr lang="en-US" sz="2000" b="1" dirty="0">
                <a:solidFill>
                  <a:srgbClr val="FF0000"/>
                </a:solidFill>
              </a:rPr>
              <a:t>	</a:t>
            </a:r>
          </a:p>
          <a:p>
            <a:pPr marL="342900" indent="-342900">
              <a:spcBef>
                <a:spcPct val="20000"/>
              </a:spcBef>
            </a:pPr>
            <a:r>
              <a:rPr lang="en-US" sz="2000" b="1" i="1" dirty="0">
                <a:solidFill>
                  <a:srgbClr val="FF0000"/>
                </a:solidFill>
              </a:rPr>
              <a:t>	</a:t>
            </a:r>
            <a:r>
              <a:rPr lang="en-US" sz="2000" b="1" i="1" dirty="0" err="1"/>
              <a:t>dengan</a:t>
            </a:r>
            <a:endParaRPr lang="en-US" sz="2000" b="1" i="1" dirty="0"/>
          </a:p>
          <a:p>
            <a:pPr marL="342900" indent="-342900">
              <a:spcBef>
                <a:spcPct val="20000"/>
              </a:spcBef>
            </a:pPr>
            <a:r>
              <a:rPr lang="en-US" sz="2000" b="1" dirty="0"/>
              <a:t>	</a:t>
            </a:r>
          </a:p>
          <a:p>
            <a:pPr marL="342900" indent="-342900">
              <a:spcBef>
                <a:spcPct val="20000"/>
              </a:spcBef>
            </a:pPr>
            <a:r>
              <a:rPr lang="en-US" sz="2000" b="1" dirty="0"/>
              <a:t>	</a:t>
            </a:r>
            <a:r>
              <a:rPr lang="en-US" sz="2000" b="1" dirty="0" err="1"/>
              <a:t>Managemen</a:t>
            </a:r>
            <a:r>
              <a:rPr lang="en-US" sz="2000" b="1" dirty="0"/>
              <a:t> </a:t>
            </a:r>
            <a:r>
              <a:rPr lang="en-US" sz="2000" b="1" dirty="0" err="1"/>
              <a:t>bencana</a:t>
            </a:r>
            <a:r>
              <a:rPr lang="en-US" sz="2000" b="1" dirty="0"/>
              <a:t>/</a:t>
            </a:r>
            <a:r>
              <a:rPr lang="en-US" sz="2000" b="1" dirty="0" err="1"/>
              <a:t>resiko</a:t>
            </a:r>
            <a:r>
              <a:rPr lang="en-US" sz="2000" b="1" dirty="0"/>
              <a:t> </a:t>
            </a:r>
            <a:r>
              <a:rPr lang="en-US" sz="2000" b="1" dirty="0" err="1"/>
              <a:t>bencana</a:t>
            </a:r>
            <a:r>
              <a:rPr lang="en-US" sz="2000" b="1" dirty="0"/>
              <a:t> </a:t>
            </a:r>
            <a:r>
              <a:rPr lang="en-US" sz="2000" b="1" dirty="0" err="1"/>
              <a:t>meliputi</a:t>
            </a:r>
            <a:r>
              <a:rPr lang="en-US" sz="2000" b="1" dirty="0"/>
              <a:t> : </a:t>
            </a:r>
            <a:endParaRPr lang="en-US" sz="2000" b="1" dirty="0" smtClean="0"/>
          </a:p>
          <a:p>
            <a:pPr marL="342900" indent="-342900">
              <a:spcBef>
                <a:spcPct val="20000"/>
              </a:spcBef>
            </a:pPr>
            <a:r>
              <a:rPr lang="en-US" sz="2000" b="1" smtClean="0">
                <a:solidFill>
                  <a:srgbClr val="0070C0"/>
                </a:solidFill>
              </a:rPr>
              <a:t>     </a:t>
            </a:r>
            <a:r>
              <a:rPr lang="en-US" sz="2000" b="1" smtClean="0">
                <a:solidFill>
                  <a:srgbClr val="7030A0"/>
                </a:solidFill>
              </a:rPr>
              <a:t>kesiap</a:t>
            </a:r>
            <a:r>
              <a:rPr lang="en-US" sz="2000" b="1" dirty="0" smtClean="0">
                <a:solidFill>
                  <a:srgbClr val="7030A0"/>
                </a:solidFill>
              </a:rPr>
              <a:t> </a:t>
            </a:r>
            <a:r>
              <a:rPr lang="en-US" sz="2000" b="1" dirty="0" err="1">
                <a:solidFill>
                  <a:srgbClr val="7030A0"/>
                </a:solidFill>
              </a:rPr>
              <a:t>siagaan</a:t>
            </a:r>
            <a:r>
              <a:rPr lang="en-US" sz="2000" b="1" dirty="0">
                <a:solidFill>
                  <a:srgbClr val="7030A0"/>
                </a:solidFill>
              </a:rPr>
              <a:t>, </a:t>
            </a:r>
            <a:r>
              <a:rPr lang="en-US" sz="2000" b="1" dirty="0" err="1">
                <a:solidFill>
                  <a:srgbClr val="7030A0"/>
                </a:solidFill>
              </a:rPr>
              <a:t>pencegahan</a:t>
            </a:r>
            <a:r>
              <a:rPr lang="en-US" sz="2000" b="1" dirty="0">
                <a:solidFill>
                  <a:srgbClr val="7030A0"/>
                </a:solidFill>
              </a:rPr>
              <a:t>, </a:t>
            </a:r>
            <a:r>
              <a:rPr lang="en-US" sz="2000" b="1" dirty="0" err="1">
                <a:solidFill>
                  <a:srgbClr val="7030A0"/>
                </a:solidFill>
              </a:rPr>
              <a:t>mitigasi</a:t>
            </a:r>
            <a:r>
              <a:rPr lang="en-US" sz="2000" b="1" dirty="0">
                <a:solidFill>
                  <a:srgbClr val="7030A0"/>
                </a:solidFill>
              </a:rPr>
              <a:t> </a:t>
            </a:r>
            <a:r>
              <a:rPr lang="en-US" sz="2000" b="1" dirty="0" err="1">
                <a:solidFill>
                  <a:srgbClr val="7030A0"/>
                </a:solidFill>
              </a:rPr>
              <a:t>bencana</a:t>
            </a:r>
            <a:endParaRPr lang="en-US" sz="2000" dirty="0">
              <a:solidFill>
                <a:srgbClr val="7030A0"/>
              </a:solidFill>
            </a:endParaRPr>
          </a:p>
          <a:p>
            <a:pPr marL="342900" indent="-342900">
              <a:spcBef>
                <a:spcPct val="20000"/>
              </a:spcBef>
            </a:pPr>
            <a:endParaRPr lang="en-US" sz="2000" b="1" dirty="0"/>
          </a:p>
        </p:txBody>
      </p:sp>
      <p:sp>
        <p:nvSpPr>
          <p:cNvPr id="35844" name="Rectangle 6"/>
          <p:cNvSpPr>
            <a:spLocks noChangeArrowheads="1"/>
          </p:cNvSpPr>
          <p:nvPr/>
        </p:nvSpPr>
        <p:spPr bwMode="auto">
          <a:xfrm>
            <a:off x="228600" y="533400"/>
            <a:ext cx="7834313" cy="457200"/>
          </a:xfrm>
          <a:prstGeom prst="rect">
            <a:avLst/>
          </a:prstGeom>
          <a:noFill/>
          <a:ln w="9525">
            <a:noFill/>
            <a:miter lim="800000"/>
            <a:headEnd/>
            <a:tailEnd/>
          </a:ln>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Manajemen Bencana (</a:t>
            </a:r>
            <a:r>
              <a:rPr lang="en-US" sz="2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Disaster Management</a:t>
            </a: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p>
        </p:txBody>
      </p:sp>
      <p:sp>
        <p:nvSpPr>
          <p:cNvPr id="35845" name="Rectangle 7"/>
          <p:cNvSpPr>
            <a:spLocks noChangeArrowheads="1"/>
          </p:cNvSpPr>
          <p:nvPr/>
        </p:nvSpPr>
        <p:spPr bwMode="auto">
          <a:xfrm>
            <a:off x="309563" y="-180975"/>
            <a:ext cx="8486775" cy="1143000"/>
          </a:xfrm>
          <a:prstGeom prst="rect">
            <a:avLst/>
          </a:prstGeom>
          <a:noFill/>
          <a:ln w="9525">
            <a:noFill/>
            <a:miter lim="800000"/>
            <a:headEnd/>
            <a:tailEnd/>
          </a:ln>
        </p:spPr>
        <p:txBody>
          <a:bodyPr anchor="ctr"/>
          <a:lstStyle/>
          <a:p>
            <a:pPr algn="r"/>
            <a:r>
              <a:rPr lang="nb-NO" sz="2000" i="1">
                <a:solidFill>
                  <a:srgbClr val="FF0000"/>
                </a:solidFill>
              </a:rPr>
              <a:t>   </a:t>
            </a:r>
            <a:endParaRPr lang="en-US" sz="2000" b="1" i="1">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6" name="Picture 8" descr="cycle 0 col"/>
          <p:cNvPicPr>
            <a:picLocks noGrp="1" noChangeAspect="1" noChangeArrowheads="1"/>
          </p:cNvPicPr>
          <p:nvPr>
            <p:ph type="body" idx="1"/>
          </p:nvPr>
        </p:nvPicPr>
        <p:blipFill>
          <a:blip r:embed="rId2"/>
          <a:srcRect/>
          <a:stretch>
            <a:fillRect/>
          </a:stretch>
        </p:blipFill>
        <p:spPr>
          <a:xfrm>
            <a:off x="685800" y="1219200"/>
            <a:ext cx="4795838" cy="5181600"/>
          </a:xfrm>
          <a:noFill/>
          <a:ln/>
        </p:spPr>
      </p:pic>
      <p:sp>
        <p:nvSpPr>
          <p:cNvPr id="140314" name="Oval 26"/>
          <p:cNvSpPr>
            <a:spLocks noChangeArrowheads="1"/>
          </p:cNvSpPr>
          <p:nvPr/>
        </p:nvSpPr>
        <p:spPr bwMode="auto">
          <a:xfrm>
            <a:off x="2459038" y="1277938"/>
            <a:ext cx="1230312" cy="1152525"/>
          </a:xfrm>
          <a:prstGeom prst="ellipse">
            <a:avLst/>
          </a:prstGeom>
          <a:solidFill>
            <a:srgbClr val="0000FF"/>
          </a:solidFill>
          <a:ln w="9525">
            <a:solidFill>
              <a:schemeClr val="tx1"/>
            </a:solidFill>
            <a:round/>
            <a:headEnd/>
            <a:tailEnd/>
          </a:ln>
          <a:effectLst/>
        </p:spPr>
        <p:txBody>
          <a:bodyPr wrap="none" anchor="ctr"/>
          <a:lstStyle/>
          <a:p>
            <a:endParaRPr lang="id-ID"/>
          </a:p>
        </p:txBody>
      </p:sp>
      <p:sp>
        <p:nvSpPr>
          <p:cNvPr id="140305" name="Oval 17"/>
          <p:cNvSpPr>
            <a:spLocks noChangeArrowheads="1"/>
          </p:cNvSpPr>
          <p:nvPr/>
        </p:nvSpPr>
        <p:spPr bwMode="auto">
          <a:xfrm>
            <a:off x="4071938" y="4581525"/>
            <a:ext cx="1230312" cy="1112838"/>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40290" name="Rectangle 2"/>
          <p:cNvSpPr>
            <a:spLocks noChangeArrowheads="1"/>
          </p:cNvSpPr>
          <p:nvPr/>
        </p:nvSpPr>
        <p:spPr bwMode="auto">
          <a:xfrm>
            <a:off x="0" y="0"/>
            <a:ext cx="9144000" cy="10668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140291" name="Rectangle 3"/>
          <p:cNvSpPr>
            <a:spLocks noGrp="1" noChangeArrowheads="1"/>
          </p:cNvSpPr>
          <p:nvPr>
            <p:ph type="title"/>
          </p:nvPr>
        </p:nvSpPr>
        <p:spPr>
          <a:xfrm>
            <a:off x="228600" y="0"/>
            <a:ext cx="8382000" cy="1143000"/>
          </a:xfrm>
        </p:spPr>
        <p:txBody>
          <a:bodyPr/>
          <a:lstStyle/>
          <a:p>
            <a:pPr algn="l"/>
            <a:r>
              <a:rPr lang="en-US" sz="2800"/>
              <a:t>Manajemen Bencana (</a:t>
            </a:r>
            <a:r>
              <a:rPr lang="en-US" sz="2800" i="1"/>
              <a:t>Disaster Management</a:t>
            </a:r>
            <a:r>
              <a:rPr lang="en-US" sz="2800"/>
              <a:t>)</a:t>
            </a:r>
          </a:p>
        </p:txBody>
      </p:sp>
      <p:sp>
        <p:nvSpPr>
          <p:cNvPr id="140294" name="Text Box 6"/>
          <p:cNvSpPr txBox="1">
            <a:spLocks noChangeArrowheads="1"/>
          </p:cNvSpPr>
          <p:nvPr/>
        </p:nvSpPr>
        <p:spPr bwMode="auto">
          <a:xfrm>
            <a:off x="5867400" y="1854200"/>
            <a:ext cx="3124200" cy="2062103"/>
          </a:xfrm>
          <a:prstGeom prst="rect">
            <a:avLst/>
          </a:prstGeom>
          <a:noFill/>
          <a:ln w="9525">
            <a:noFill/>
            <a:miter lim="800000"/>
            <a:headEnd/>
            <a:tailEnd/>
          </a:ln>
          <a:effectLst/>
        </p:spPr>
        <p:txBody>
          <a:bodyPr wrap="square">
            <a:spAutoFit/>
          </a:bodyPr>
          <a:lstStyle/>
          <a:p>
            <a:pPr marL="168275" indent="-168275">
              <a:buFontTx/>
              <a:buChar char="•"/>
            </a:pPr>
            <a:r>
              <a:rPr lang="en-US" sz="1600" b="1" dirty="0">
                <a:solidFill>
                  <a:srgbClr val="000066"/>
                </a:solidFill>
              </a:rPr>
              <a:t>Pencegahan bencana              (</a:t>
            </a:r>
            <a:r>
              <a:rPr lang="en-US" sz="1600" b="1" i="1" dirty="0">
                <a:solidFill>
                  <a:srgbClr val="000066"/>
                </a:solidFill>
              </a:rPr>
              <a:t>Disaster prevention</a:t>
            </a:r>
            <a:r>
              <a:rPr lang="en-US" sz="1600" b="1" dirty="0">
                <a:solidFill>
                  <a:srgbClr val="000066"/>
                </a:solidFill>
              </a:rPr>
              <a:t>)</a:t>
            </a:r>
          </a:p>
          <a:p>
            <a:pPr marL="168275" indent="-168275">
              <a:buFontTx/>
              <a:buChar char="•"/>
            </a:pPr>
            <a:r>
              <a:rPr lang="en-US" sz="1600" b="1" dirty="0">
                <a:solidFill>
                  <a:srgbClr val="000066"/>
                </a:solidFill>
              </a:rPr>
              <a:t>Kesiap siagaan bencana  (</a:t>
            </a:r>
            <a:r>
              <a:rPr lang="en-US" sz="1600" b="1" i="1" dirty="0">
                <a:solidFill>
                  <a:srgbClr val="000066"/>
                </a:solidFill>
              </a:rPr>
              <a:t>Disaster preparedness</a:t>
            </a:r>
            <a:r>
              <a:rPr lang="en-US" sz="1600" b="1" dirty="0">
                <a:solidFill>
                  <a:srgbClr val="000066"/>
                </a:solidFill>
              </a:rPr>
              <a:t>)</a:t>
            </a:r>
          </a:p>
          <a:p>
            <a:pPr marL="168275" indent="-168275">
              <a:buFontTx/>
              <a:buChar char="•"/>
            </a:pPr>
            <a:r>
              <a:rPr lang="en-US" sz="1600" b="1" dirty="0">
                <a:solidFill>
                  <a:srgbClr val="000066"/>
                </a:solidFill>
              </a:rPr>
              <a:t>Pertolongan/Pembebasan akibat bencana (</a:t>
            </a:r>
            <a:r>
              <a:rPr lang="en-US" sz="1600" b="1" i="1" dirty="0">
                <a:solidFill>
                  <a:srgbClr val="000066"/>
                </a:solidFill>
              </a:rPr>
              <a:t>Disaster relief</a:t>
            </a:r>
            <a:r>
              <a:rPr lang="en-US" sz="1600" b="1" dirty="0">
                <a:solidFill>
                  <a:srgbClr val="000066"/>
                </a:solidFill>
              </a:rPr>
              <a:t>)</a:t>
            </a:r>
          </a:p>
          <a:p>
            <a:pPr marL="168275" indent="-168275">
              <a:buFontTx/>
              <a:buChar char="•"/>
            </a:pPr>
            <a:r>
              <a:rPr lang="en-US" sz="1600" b="1" dirty="0">
                <a:solidFill>
                  <a:srgbClr val="000066"/>
                </a:solidFill>
              </a:rPr>
              <a:t>Rehabilitasi (</a:t>
            </a:r>
            <a:r>
              <a:rPr lang="en-US" sz="1600" b="1" i="1" dirty="0">
                <a:solidFill>
                  <a:srgbClr val="000066"/>
                </a:solidFill>
              </a:rPr>
              <a:t>Rehabilitatio</a:t>
            </a:r>
            <a:r>
              <a:rPr lang="en-US" sz="1600" b="1" dirty="0">
                <a:solidFill>
                  <a:srgbClr val="000066"/>
                </a:solidFill>
              </a:rPr>
              <a:t>n)</a:t>
            </a:r>
          </a:p>
          <a:p>
            <a:pPr marL="168275" indent="-168275">
              <a:buFontTx/>
              <a:buChar char="•"/>
            </a:pPr>
            <a:r>
              <a:rPr lang="en-US" sz="1600" b="1" dirty="0">
                <a:solidFill>
                  <a:srgbClr val="000066"/>
                </a:solidFill>
              </a:rPr>
              <a:t>Rekonstruksi (</a:t>
            </a:r>
            <a:r>
              <a:rPr lang="en-US" sz="1600" b="1" i="1" dirty="0">
                <a:solidFill>
                  <a:srgbClr val="000066"/>
                </a:solidFill>
              </a:rPr>
              <a:t>Recontruction</a:t>
            </a:r>
            <a:r>
              <a:rPr lang="en-US" sz="1600" b="1" dirty="0">
                <a:solidFill>
                  <a:srgbClr val="000066"/>
                </a:solidFill>
              </a:rPr>
              <a:t>)</a:t>
            </a:r>
          </a:p>
        </p:txBody>
      </p:sp>
      <p:sp>
        <p:nvSpPr>
          <p:cNvPr id="140299" name="Freeform 11"/>
          <p:cNvSpPr>
            <a:spLocks/>
          </p:cNvSpPr>
          <p:nvPr/>
        </p:nvSpPr>
        <p:spPr bwMode="auto">
          <a:xfrm>
            <a:off x="2152650" y="4619625"/>
            <a:ext cx="1997075" cy="2073275"/>
          </a:xfrm>
          <a:custGeom>
            <a:avLst/>
            <a:gdLst/>
            <a:ahLst/>
            <a:cxnLst>
              <a:cxn ang="0">
                <a:pos x="411" y="266"/>
              </a:cxn>
              <a:cxn ang="0">
                <a:pos x="532" y="0"/>
              </a:cxn>
              <a:cxn ang="0">
                <a:pos x="532" y="290"/>
              </a:cxn>
              <a:cxn ang="0">
                <a:pos x="726" y="169"/>
              </a:cxn>
              <a:cxn ang="0">
                <a:pos x="605" y="362"/>
              </a:cxn>
              <a:cxn ang="0">
                <a:pos x="871" y="362"/>
              </a:cxn>
              <a:cxn ang="0">
                <a:pos x="653" y="459"/>
              </a:cxn>
              <a:cxn ang="0">
                <a:pos x="920" y="580"/>
              </a:cxn>
              <a:cxn ang="0">
                <a:pos x="678" y="580"/>
              </a:cxn>
              <a:cxn ang="0">
                <a:pos x="726" y="749"/>
              </a:cxn>
              <a:cxn ang="0">
                <a:pos x="581" y="604"/>
              </a:cxn>
              <a:cxn ang="0">
                <a:pos x="581" y="919"/>
              </a:cxn>
              <a:cxn ang="0">
                <a:pos x="436" y="604"/>
              </a:cxn>
              <a:cxn ang="0">
                <a:pos x="266" y="870"/>
              </a:cxn>
              <a:cxn ang="0">
                <a:pos x="291" y="604"/>
              </a:cxn>
              <a:cxn ang="0">
                <a:pos x="97" y="701"/>
              </a:cxn>
              <a:cxn ang="0">
                <a:pos x="218" y="556"/>
              </a:cxn>
              <a:cxn ang="0">
                <a:pos x="0" y="411"/>
              </a:cxn>
              <a:cxn ang="0">
                <a:pos x="291" y="435"/>
              </a:cxn>
              <a:cxn ang="0">
                <a:pos x="73" y="266"/>
              </a:cxn>
              <a:cxn ang="0">
                <a:pos x="363" y="338"/>
              </a:cxn>
              <a:cxn ang="0">
                <a:pos x="266" y="72"/>
              </a:cxn>
              <a:cxn ang="0">
                <a:pos x="411" y="266"/>
              </a:cxn>
            </a:cxnLst>
            <a:rect l="0" t="0" r="r" b="b"/>
            <a:pathLst>
              <a:path w="920" h="919">
                <a:moveTo>
                  <a:pt x="411" y="266"/>
                </a:moveTo>
                <a:lnTo>
                  <a:pt x="532" y="0"/>
                </a:lnTo>
                <a:lnTo>
                  <a:pt x="532" y="290"/>
                </a:lnTo>
                <a:lnTo>
                  <a:pt x="726" y="169"/>
                </a:lnTo>
                <a:lnTo>
                  <a:pt x="605" y="362"/>
                </a:lnTo>
                <a:lnTo>
                  <a:pt x="871" y="362"/>
                </a:lnTo>
                <a:lnTo>
                  <a:pt x="653" y="459"/>
                </a:lnTo>
                <a:lnTo>
                  <a:pt x="920" y="580"/>
                </a:lnTo>
                <a:lnTo>
                  <a:pt x="678" y="580"/>
                </a:lnTo>
                <a:lnTo>
                  <a:pt x="726" y="749"/>
                </a:lnTo>
                <a:lnTo>
                  <a:pt x="581" y="604"/>
                </a:lnTo>
                <a:lnTo>
                  <a:pt x="581" y="919"/>
                </a:lnTo>
                <a:lnTo>
                  <a:pt x="436" y="604"/>
                </a:lnTo>
                <a:lnTo>
                  <a:pt x="266" y="870"/>
                </a:lnTo>
                <a:lnTo>
                  <a:pt x="291" y="604"/>
                </a:lnTo>
                <a:lnTo>
                  <a:pt x="97" y="701"/>
                </a:lnTo>
                <a:lnTo>
                  <a:pt x="218" y="556"/>
                </a:lnTo>
                <a:lnTo>
                  <a:pt x="0" y="411"/>
                </a:lnTo>
                <a:lnTo>
                  <a:pt x="291" y="435"/>
                </a:lnTo>
                <a:lnTo>
                  <a:pt x="73" y="266"/>
                </a:lnTo>
                <a:lnTo>
                  <a:pt x="363" y="338"/>
                </a:lnTo>
                <a:lnTo>
                  <a:pt x="266" y="72"/>
                </a:lnTo>
                <a:lnTo>
                  <a:pt x="411" y="266"/>
                </a:lnTo>
                <a:close/>
              </a:path>
            </a:pathLst>
          </a:custGeom>
          <a:solidFill>
            <a:schemeClr val="bg1"/>
          </a:solidFill>
          <a:ln w="9525">
            <a:noFill/>
            <a:round/>
            <a:headEnd/>
            <a:tailEnd/>
          </a:ln>
          <a:effectLst/>
        </p:spPr>
        <p:txBody>
          <a:bodyPr/>
          <a:lstStyle/>
          <a:p>
            <a:endParaRPr lang="id-ID"/>
          </a:p>
        </p:txBody>
      </p:sp>
      <p:sp>
        <p:nvSpPr>
          <p:cNvPr id="140298" name="Freeform 10"/>
          <p:cNvSpPr>
            <a:spLocks/>
          </p:cNvSpPr>
          <p:nvPr/>
        </p:nvSpPr>
        <p:spPr bwMode="auto">
          <a:xfrm>
            <a:off x="2420938" y="4927600"/>
            <a:ext cx="1460500" cy="1458913"/>
          </a:xfrm>
          <a:custGeom>
            <a:avLst/>
            <a:gdLst/>
            <a:ahLst/>
            <a:cxnLst>
              <a:cxn ang="0">
                <a:pos x="411" y="266"/>
              </a:cxn>
              <a:cxn ang="0">
                <a:pos x="532" y="0"/>
              </a:cxn>
              <a:cxn ang="0">
                <a:pos x="532" y="290"/>
              </a:cxn>
              <a:cxn ang="0">
                <a:pos x="726" y="169"/>
              </a:cxn>
              <a:cxn ang="0">
                <a:pos x="605" y="362"/>
              </a:cxn>
              <a:cxn ang="0">
                <a:pos x="871" y="362"/>
              </a:cxn>
              <a:cxn ang="0">
                <a:pos x="653" y="459"/>
              </a:cxn>
              <a:cxn ang="0">
                <a:pos x="920" y="580"/>
              </a:cxn>
              <a:cxn ang="0">
                <a:pos x="678" y="580"/>
              </a:cxn>
              <a:cxn ang="0">
                <a:pos x="726" y="749"/>
              </a:cxn>
              <a:cxn ang="0">
                <a:pos x="581" y="604"/>
              </a:cxn>
              <a:cxn ang="0">
                <a:pos x="581" y="919"/>
              </a:cxn>
              <a:cxn ang="0">
                <a:pos x="436" y="604"/>
              </a:cxn>
              <a:cxn ang="0">
                <a:pos x="266" y="870"/>
              </a:cxn>
              <a:cxn ang="0">
                <a:pos x="291" y="604"/>
              </a:cxn>
              <a:cxn ang="0">
                <a:pos x="97" y="701"/>
              </a:cxn>
              <a:cxn ang="0">
                <a:pos x="218" y="556"/>
              </a:cxn>
              <a:cxn ang="0">
                <a:pos x="0" y="411"/>
              </a:cxn>
              <a:cxn ang="0">
                <a:pos x="291" y="435"/>
              </a:cxn>
              <a:cxn ang="0">
                <a:pos x="73" y="266"/>
              </a:cxn>
              <a:cxn ang="0">
                <a:pos x="363" y="338"/>
              </a:cxn>
              <a:cxn ang="0">
                <a:pos x="266" y="72"/>
              </a:cxn>
              <a:cxn ang="0">
                <a:pos x="411" y="266"/>
              </a:cxn>
            </a:cxnLst>
            <a:rect l="0" t="0" r="r" b="b"/>
            <a:pathLst>
              <a:path w="920" h="919">
                <a:moveTo>
                  <a:pt x="411" y="266"/>
                </a:moveTo>
                <a:lnTo>
                  <a:pt x="532" y="0"/>
                </a:lnTo>
                <a:lnTo>
                  <a:pt x="532" y="290"/>
                </a:lnTo>
                <a:lnTo>
                  <a:pt x="726" y="169"/>
                </a:lnTo>
                <a:lnTo>
                  <a:pt x="605" y="362"/>
                </a:lnTo>
                <a:lnTo>
                  <a:pt x="871" y="362"/>
                </a:lnTo>
                <a:lnTo>
                  <a:pt x="653" y="459"/>
                </a:lnTo>
                <a:lnTo>
                  <a:pt x="920" y="580"/>
                </a:lnTo>
                <a:lnTo>
                  <a:pt x="678" y="580"/>
                </a:lnTo>
                <a:lnTo>
                  <a:pt x="726" y="749"/>
                </a:lnTo>
                <a:lnTo>
                  <a:pt x="581" y="604"/>
                </a:lnTo>
                <a:lnTo>
                  <a:pt x="581" y="919"/>
                </a:lnTo>
                <a:lnTo>
                  <a:pt x="436" y="604"/>
                </a:lnTo>
                <a:lnTo>
                  <a:pt x="266" y="870"/>
                </a:lnTo>
                <a:lnTo>
                  <a:pt x="291" y="604"/>
                </a:lnTo>
                <a:lnTo>
                  <a:pt x="97" y="701"/>
                </a:lnTo>
                <a:lnTo>
                  <a:pt x="218" y="556"/>
                </a:lnTo>
                <a:lnTo>
                  <a:pt x="0" y="411"/>
                </a:lnTo>
                <a:lnTo>
                  <a:pt x="291" y="435"/>
                </a:lnTo>
                <a:lnTo>
                  <a:pt x="73" y="266"/>
                </a:lnTo>
                <a:lnTo>
                  <a:pt x="363" y="338"/>
                </a:lnTo>
                <a:lnTo>
                  <a:pt x="266" y="72"/>
                </a:lnTo>
                <a:lnTo>
                  <a:pt x="411" y="266"/>
                </a:lnTo>
                <a:close/>
              </a:path>
            </a:pathLst>
          </a:custGeom>
          <a:solidFill>
            <a:srgbClr val="FF0000"/>
          </a:solidFill>
          <a:ln w="9525">
            <a:solidFill>
              <a:schemeClr val="tx1"/>
            </a:solidFill>
            <a:round/>
            <a:headEnd/>
            <a:tailEnd/>
          </a:ln>
          <a:effectLst/>
        </p:spPr>
        <p:txBody>
          <a:bodyPr/>
          <a:lstStyle/>
          <a:p>
            <a:endParaRPr lang="id-ID"/>
          </a:p>
        </p:txBody>
      </p:sp>
      <p:sp>
        <p:nvSpPr>
          <p:cNvPr id="140300" name="Freeform 12"/>
          <p:cNvSpPr>
            <a:spLocks/>
          </p:cNvSpPr>
          <p:nvPr/>
        </p:nvSpPr>
        <p:spPr bwMode="auto">
          <a:xfrm>
            <a:off x="1976438" y="5481638"/>
            <a:ext cx="2233612" cy="342900"/>
          </a:xfrm>
          <a:custGeom>
            <a:avLst/>
            <a:gdLst/>
            <a:ahLst/>
            <a:cxnLst>
              <a:cxn ang="0">
                <a:pos x="0" y="0"/>
              </a:cxn>
              <a:cxn ang="0">
                <a:pos x="111" y="60"/>
              </a:cxn>
              <a:cxn ang="0">
                <a:pos x="192" y="99"/>
              </a:cxn>
              <a:cxn ang="0">
                <a:pos x="280" y="134"/>
              </a:cxn>
              <a:cxn ang="0">
                <a:pos x="411" y="174"/>
              </a:cxn>
              <a:cxn ang="0">
                <a:pos x="567" y="204"/>
              </a:cxn>
              <a:cxn ang="0">
                <a:pos x="690" y="216"/>
              </a:cxn>
              <a:cxn ang="0">
                <a:pos x="822" y="207"/>
              </a:cxn>
              <a:cxn ang="0">
                <a:pos x="924" y="189"/>
              </a:cxn>
              <a:cxn ang="0">
                <a:pos x="1074" y="147"/>
              </a:cxn>
              <a:cxn ang="0">
                <a:pos x="1197" y="99"/>
              </a:cxn>
              <a:cxn ang="0">
                <a:pos x="1407" y="9"/>
              </a:cxn>
            </a:cxnLst>
            <a:rect l="0" t="0" r="r" b="b"/>
            <a:pathLst>
              <a:path w="1407" h="216">
                <a:moveTo>
                  <a:pt x="0" y="0"/>
                </a:moveTo>
                <a:lnTo>
                  <a:pt x="111" y="60"/>
                </a:lnTo>
                <a:lnTo>
                  <a:pt x="192" y="99"/>
                </a:lnTo>
                <a:lnTo>
                  <a:pt x="280" y="134"/>
                </a:lnTo>
                <a:lnTo>
                  <a:pt x="411" y="174"/>
                </a:lnTo>
                <a:lnTo>
                  <a:pt x="567" y="204"/>
                </a:lnTo>
                <a:lnTo>
                  <a:pt x="690" y="216"/>
                </a:lnTo>
                <a:lnTo>
                  <a:pt x="822" y="207"/>
                </a:lnTo>
                <a:lnTo>
                  <a:pt x="924" y="189"/>
                </a:lnTo>
                <a:lnTo>
                  <a:pt x="1074" y="147"/>
                </a:lnTo>
                <a:lnTo>
                  <a:pt x="1197" y="99"/>
                </a:lnTo>
                <a:lnTo>
                  <a:pt x="1407" y="9"/>
                </a:lnTo>
              </a:path>
            </a:pathLst>
          </a:custGeom>
          <a:noFill/>
          <a:ln w="25400">
            <a:solidFill>
              <a:schemeClr val="tx1"/>
            </a:solidFill>
            <a:round/>
            <a:headEnd/>
            <a:tailEnd type="triangle" w="lg" len="lg"/>
          </a:ln>
          <a:effectLst/>
        </p:spPr>
        <p:txBody>
          <a:bodyPr/>
          <a:lstStyle/>
          <a:p>
            <a:endParaRPr lang="id-ID"/>
          </a:p>
        </p:txBody>
      </p:sp>
      <p:sp>
        <p:nvSpPr>
          <p:cNvPr id="140302" name="Rectangle 14"/>
          <p:cNvSpPr>
            <a:spLocks noChangeArrowheads="1"/>
          </p:cNvSpPr>
          <p:nvPr/>
        </p:nvSpPr>
        <p:spPr bwMode="auto">
          <a:xfrm>
            <a:off x="3035300" y="2430463"/>
            <a:ext cx="115888" cy="2687637"/>
          </a:xfrm>
          <a:prstGeom prst="rect">
            <a:avLst/>
          </a:prstGeom>
          <a:solidFill>
            <a:schemeClr val="bg1"/>
          </a:solidFill>
          <a:ln w="9525">
            <a:noFill/>
            <a:miter lim="800000"/>
            <a:headEnd/>
            <a:tailEnd/>
          </a:ln>
          <a:effectLst/>
        </p:spPr>
        <p:txBody>
          <a:bodyPr wrap="none" anchor="ctr"/>
          <a:lstStyle/>
          <a:p>
            <a:endParaRPr lang="id-ID"/>
          </a:p>
        </p:txBody>
      </p:sp>
      <p:sp>
        <p:nvSpPr>
          <p:cNvPr id="140301" name="Line 13"/>
          <p:cNvSpPr>
            <a:spLocks noChangeShapeType="1"/>
          </p:cNvSpPr>
          <p:nvPr/>
        </p:nvSpPr>
        <p:spPr bwMode="auto">
          <a:xfrm>
            <a:off x="3113088" y="2430463"/>
            <a:ext cx="0" cy="3417887"/>
          </a:xfrm>
          <a:prstGeom prst="line">
            <a:avLst/>
          </a:prstGeom>
          <a:noFill/>
          <a:ln w="38100">
            <a:solidFill>
              <a:schemeClr val="tx1"/>
            </a:solidFill>
            <a:prstDash val="sysDot"/>
            <a:round/>
            <a:headEnd/>
            <a:tailEnd/>
          </a:ln>
          <a:effectLst/>
        </p:spPr>
        <p:txBody>
          <a:bodyPr/>
          <a:lstStyle/>
          <a:p>
            <a:endParaRPr lang="id-ID"/>
          </a:p>
        </p:txBody>
      </p:sp>
      <p:sp>
        <p:nvSpPr>
          <p:cNvPr id="140304" name="WordArt 16"/>
          <p:cNvSpPr>
            <a:spLocks noChangeArrowheads="1" noChangeShapeType="1" noTextEdit="1"/>
          </p:cNvSpPr>
          <p:nvPr/>
        </p:nvSpPr>
        <p:spPr bwMode="auto">
          <a:xfrm>
            <a:off x="4303713" y="4887913"/>
            <a:ext cx="806450" cy="461962"/>
          </a:xfrm>
          <a:prstGeom prst="rect">
            <a:avLst/>
          </a:prstGeom>
        </p:spPr>
        <p:txBody>
          <a:bodyPr wrap="none" fromWordArt="1">
            <a:prstTxWarp prst="textPlain">
              <a:avLst>
                <a:gd name="adj" fmla="val 50000"/>
              </a:avLst>
            </a:prstTxWarp>
          </a:bodyPr>
          <a:lstStyle/>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RESCUE</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AND</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RELIEF</a:t>
            </a:r>
          </a:p>
        </p:txBody>
      </p:sp>
      <p:sp>
        <p:nvSpPr>
          <p:cNvPr id="140306" name="Oval 18"/>
          <p:cNvSpPr>
            <a:spLocks noChangeArrowheads="1"/>
          </p:cNvSpPr>
          <p:nvPr/>
        </p:nvSpPr>
        <p:spPr bwMode="auto">
          <a:xfrm>
            <a:off x="4225925" y="2084388"/>
            <a:ext cx="1230313" cy="1150937"/>
          </a:xfrm>
          <a:prstGeom prst="ellipse">
            <a:avLst/>
          </a:prstGeom>
          <a:solidFill>
            <a:srgbClr val="FFE1E1"/>
          </a:solidFill>
          <a:ln w="9525">
            <a:solidFill>
              <a:schemeClr val="tx1"/>
            </a:solidFill>
            <a:round/>
            <a:headEnd/>
            <a:tailEnd/>
          </a:ln>
          <a:effectLst/>
        </p:spPr>
        <p:txBody>
          <a:bodyPr wrap="none" anchor="ctr"/>
          <a:lstStyle/>
          <a:p>
            <a:endParaRPr lang="id-ID"/>
          </a:p>
        </p:txBody>
      </p:sp>
      <p:sp>
        <p:nvSpPr>
          <p:cNvPr id="140307" name="WordArt 19"/>
          <p:cNvSpPr>
            <a:spLocks noChangeArrowheads="1" noChangeShapeType="1" noTextEdit="1"/>
          </p:cNvSpPr>
          <p:nvPr/>
        </p:nvSpPr>
        <p:spPr bwMode="auto">
          <a:xfrm>
            <a:off x="4341813" y="2546350"/>
            <a:ext cx="1036637" cy="190500"/>
          </a:xfrm>
          <a:prstGeom prst="rect">
            <a:avLst/>
          </a:prstGeom>
        </p:spPr>
        <p:txBody>
          <a:bodyPr wrap="none" fromWordArt="1">
            <a:prstTxWarp prst="textPlain">
              <a:avLst>
                <a:gd name="adj" fmla="val 50000"/>
              </a:avLst>
            </a:prstTxWarp>
          </a:bodyPr>
          <a:lstStyle/>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REHABILITATION</a:t>
            </a:r>
          </a:p>
        </p:txBody>
      </p:sp>
      <p:sp>
        <p:nvSpPr>
          <p:cNvPr id="140310" name="WordArt 22"/>
          <p:cNvSpPr>
            <a:spLocks noChangeArrowheads="1" noChangeShapeType="1" noTextEdit="1"/>
          </p:cNvSpPr>
          <p:nvPr/>
        </p:nvSpPr>
        <p:spPr bwMode="auto">
          <a:xfrm>
            <a:off x="2536825" y="1700213"/>
            <a:ext cx="1074738" cy="230187"/>
          </a:xfrm>
          <a:prstGeom prst="rect">
            <a:avLst/>
          </a:prstGeom>
        </p:spPr>
        <p:txBody>
          <a:bodyPr wrap="none" fromWordArt="1">
            <a:prstTxWarp prst="textPlain">
              <a:avLst>
                <a:gd name="adj" fmla="val 50000"/>
              </a:avLst>
            </a:prstTxWarp>
          </a:bodyPr>
          <a:lstStyle/>
          <a:p>
            <a:pPr algn="ctr"/>
            <a:r>
              <a:rPr lang="id-ID" sz="3600" b="1" kern="10" normalizeH="1">
                <a:ln w="12700">
                  <a:solidFill>
                    <a:schemeClr val="bg1"/>
                  </a:solidFill>
                  <a:round/>
                  <a:headEnd/>
                  <a:tailEnd/>
                </a:ln>
                <a:solidFill>
                  <a:srgbClr val="FF0000">
                    <a:alpha val="50000"/>
                  </a:srgbClr>
                </a:solidFill>
                <a:effectLst>
                  <a:outerShdw dist="45791" dir="2021404" algn="ctr" rotWithShape="0">
                    <a:srgbClr val="9999FF"/>
                  </a:outerShdw>
                </a:effectLst>
                <a:latin typeface="Arial Black"/>
              </a:rPr>
              <a:t>RECONTRUCTION</a:t>
            </a:r>
          </a:p>
        </p:txBody>
      </p:sp>
      <p:sp>
        <p:nvSpPr>
          <p:cNvPr id="140312" name="Oval 24"/>
          <p:cNvSpPr>
            <a:spLocks noChangeArrowheads="1"/>
          </p:cNvSpPr>
          <p:nvPr/>
        </p:nvSpPr>
        <p:spPr bwMode="auto">
          <a:xfrm>
            <a:off x="885825" y="4543425"/>
            <a:ext cx="1230313" cy="1150938"/>
          </a:xfrm>
          <a:prstGeom prst="ellipse">
            <a:avLst/>
          </a:prstGeom>
          <a:solidFill>
            <a:srgbClr val="FFFF00"/>
          </a:solidFill>
          <a:ln w="9525">
            <a:solidFill>
              <a:schemeClr val="tx1"/>
            </a:solidFill>
            <a:round/>
            <a:headEnd/>
            <a:tailEnd/>
          </a:ln>
          <a:effectLst/>
        </p:spPr>
        <p:txBody>
          <a:bodyPr wrap="none" anchor="ctr"/>
          <a:lstStyle/>
          <a:p>
            <a:endParaRPr lang="id-ID"/>
          </a:p>
        </p:txBody>
      </p:sp>
      <p:sp>
        <p:nvSpPr>
          <p:cNvPr id="140313" name="Oval 25"/>
          <p:cNvSpPr>
            <a:spLocks noChangeArrowheads="1"/>
          </p:cNvSpPr>
          <p:nvPr/>
        </p:nvSpPr>
        <p:spPr bwMode="auto">
          <a:xfrm>
            <a:off x="731838" y="2085975"/>
            <a:ext cx="1230312" cy="1150938"/>
          </a:xfrm>
          <a:prstGeom prst="ellipse">
            <a:avLst/>
          </a:prstGeom>
          <a:solidFill>
            <a:srgbClr val="00FF00"/>
          </a:solidFill>
          <a:ln w="9525">
            <a:solidFill>
              <a:schemeClr val="tx1"/>
            </a:solidFill>
            <a:round/>
            <a:headEnd/>
            <a:tailEnd/>
          </a:ln>
          <a:effectLst/>
        </p:spPr>
        <p:txBody>
          <a:bodyPr wrap="none" anchor="ctr"/>
          <a:lstStyle/>
          <a:p>
            <a:endParaRPr lang="id-ID"/>
          </a:p>
        </p:txBody>
      </p:sp>
      <p:sp>
        <p:nvSpPr>
          <p:cNvPr id="140311" name="WordArt 23"/>
          <p:cNvSpPr>
            <a:spLocks noChangeArrowheads="1" noChangeShapeType="1" noTextEdit="1"/>
          </p:cNvSpPr>
          <p:nvPr/>
        </p:nvSpPr>
        <p:spPr bwMode="auto">
          <a:xfrm>
            <a:off x="808038" y="2430463"/>
            <a:ext cx="1076325" cy="422275"/>
          </a:xfrm>
          <a:prstGeom prst="rect">
            <a:avLst/>
          </a:prstGeom>
        </p:spPr>
        <p:txBody>
          <a:bodyPr wrap="none" fromWordArt="1">
            <a:prstTxWarp prst="textPlain">
              <a:avLst>
                <a:gd name="adj" fmla="val 50000"/>
              </a:avLst>
            </a:prstTxWarp>
          </a:bodyPr>
          <a:lstStyle/>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MITIGATION</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AND</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PREVENTION</a:t>
            </a:r>
          </a:p>
        </p:txBody>
      </p:sp>
      <p:sp>
        <p:nvSpPr>
          <p:cNvPr id="140309" name="WordArt 21"/>
          <p:cNvSpPr>
            <a:spLocks noChangeArrowheads="1" noChangeShapeType="1" noTextEdit="1"/>
          </p:cNvSpPr>
          <p:nvPr/>
        </p:nvSpPr>
        <p:spPr bwMode="auto">
          <a:xfrm>
            <a:off x="962025" y="4887913"/>
            <a:ext cx="1036638" cy="576262"/>
          </a:xfrm>
          <a:prstGeom prst="rect">
            <a:avLst/>
          </a:prstGeom>
        </p:spPr>
        <p:txBody>
          <a:bodyPr wrap="none" fromWordArt="1">
            <a:prstTxWarp prst="textPlain">
              <a:avLst>
                <a:gd name="adj" fmla="val 50000"/>
              </a:avLst>
            </a:prstTxWarp>
          </a:bodyPr>
          <a:lstStyle/>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PREPAREDNESS</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FOR</a:t>
            </a:r>
          </a:p>
          <a:p>
            <a:pPr algn="ctr"/>
            <a:r>
              <a:rPr lang="id-ID" sz="3600" b="1" kern="10" normalizeH="1">
                <a:ln w="12700">
                  <a:solidFill>
                    <a:srgbClr val="3333CC"/>
                  </a:solidFill>
                  <a:round/>
                  <a:headEnd/>
                  <a:tailEnd/>
                </a:ln>
                <a:solidFill>
                  <a:srgbClr val="CC0000">
                    <a:alpha val="50000"/>
                  </a:srgbClr>
                </a:solidFill>
                <a:effectLst>
                  <a:outerShdw dist="45791" dir="2021404" algn="ctr" rotWithShape="0">
                    <a:srgbClr val="9999FF"/>
                  </a:outerShdw>
                </a:effectLst>
                <a:latin typeface="Arial Black"/>
              </a:rPr>
              <a:t>RELIEF</a:t>
            </a:r>
          </a:p>
        </p:txBody>
      </p:sp>
      <p:sp>
        <p:nvSpPr>
          <p:cNvPr id="140315" name="AutoShape 27"/>
          <p:cNvSpPr>
            <a:spLocks noChangeArrowheads="1"/>
          </p:cNvSpPr>
          <p:nvPr/>
        </p:nvSpPr>
        <p:spPr bwMode="auto">
          <a:xfrm rot="5400000">
            <a:off x="6913563" y="4505325"/>
            <a:ext cx="788987" cy="5572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9900"/>
          </a:solidFill>
          <a:ln w="9525">
            <a:solidFill>
              <a:schemeClr val="tx1"/>
            </a:solidFill>
            <a:miter lim="800000"/>
            <a:headEnd/>
            <a:tailEnd/>
          </a:ln>
          <a:effectLst/>
        </p:spPr>
        <p:txBody>
          <a:bodyPr wrap="none" anchor="ctr"/>
          <a:lstStyle/>
          <a:p>
            <a:endParaRPr lang="id-ID"/>
          </a:p>
        </p:txBody>
      </p:sp>
      <p:sp>
        <p:nvSpPr>
          <p:cNvPr id="140316" name="Text Box 28"/>
          <p:cNvSpPr txBox="1">
            <a:spLocks noChangeArrowheads="1"/>
          </p:cNvSpPr>
          <p:nvPr/>
        </p:nvSpPr>
        <p:spPr bwMode="auto">
          <a:xfrm>
            <a:off x="6213475" y="5410200"/>
            <a:ext cx="2930525" cy="923330"/>
          </a:xfrm>
          <a:prstGeom prst="rect">
            <a:avLst/>
          </a:prstGeom>
          <a:noFill/>
          <a:ln w="9525">
            <a:noFill/>
            <a:miter lim="800000"/>
            <a:headEnd/>
            <a:tailEnd/>
          </a:ln>
          <a:effectLst/>
        </p:spPr>
        <p:txBody>
          <a:bodyPr wrap="square">
            <a:spAutoFit/>
          </a:bodyPr>
          <a:lstStyle/>
          <a:p>
            <a:r>
              <a:rPr lang="en-US" b="1" i="1" dirty="0">
                <a:solidFill>
                  <a:srgbClr val="FF0000"/>
                </a:solidFill>
              </a:rPr>
              <a:t>Masing-masing Tahapan</a:t>
            </a:r>
          </a:p>
          <a:p>
            <a:r>
              <a:rPr lang="en-US" b="1" i="1" dirty="0">
                <a:solidFill>
                  <a:srgbClr val="FF0000"/>
                </a:solidFill>
              </a:rPr>
              <a:t>Memerlukan Data SIG dan</a:t>
            </a:r>
          </a:p>
          <a:p>
            <a:r>
              <a:rPr lang="en-US" b="1" i="1" dirty="0">
                <a:solidFill>
                  <a:srgbClr val="FF0000"/>
                </a:solidFill>
              </a:rPr>
              <a:t>Model SIG yang spesifik</a:t>
            </a:r>
          </a:p>
        </p:txBody>
      </p:sp>
      <p:sp>
        <p:nvSpPr>
          <p:cNvPr id="140319" name="Rectangle 31"/>
          <p:cNvSpPr>
            <a:spLocks noChangeArrowheads="1"/>
          </p:cNvSpPr>
          <p:nvPr/>
        </p:nvSpPr>
        <p:spPr bwMode="auto">
          <a:xfrm>
            <a:off x="1576388" y="6116638"/>
            <a:ext cx="1152525" cy="346075"/>
          </a:xfrm>
          <a:prstGeom prst="rect">
            <a:avLst/>
          </a:prstGeom>
          <a:solidFill>
            <a:schemeClr val="bg1"/>
          </a:solidFill>
          <a:ln w="9525">
            <a:noFill/>
            <a:miter lim="800000"/>
            <a:headEnd/>
            <a:tailEnd/>
          </a:ln>
          <a:effectLst/>
        </p:spPr>
        <p:txBody>
          <a:bodyPr wrap="none" anchor="ctr"/>
          <a:lstStyle/>
          <a:p>
            <a:endParaRPr lang="id-ID"/>
          </a:p>
        </p:txBody>
      </p:sp>
      <p:sp>
        <p:nvSpPr>
          <p:cNvPr id="140317" name="WordArt 29"/>
          <p:cNvSpPr>
            <a:spLocks noChangeArrowheads="1" noChangeShapeType="1" noTextEdit="1"/>
          </p:cNvSpPr>
          <p:nvPr/>
        </p:nvSpPr>
        <p:spPr bwMode="auto">
          <a:xfrm>
            <a:off x="731838" y="6078538"/>
            <a:ext cx="1612900" cy="227012"/>
          </a:xfrm>
          <a:prstGeom prst="rect">
            <a:avLst/>
          </a:prstGeom>
        </p:spPr>
        <p:txBody>
          <a:bodyPr wrap="none" fromWordArt="1">
            <a:prstTxWarp prst="textPlain">
              <a:avLst>
                <a:gd name="adj" fmla="val 50000"/>
              </a:avLst>
            </a:prstTxWarp>
          </a:bodyPr>
          <a:lstStyle/>
          <a:p>
            <a:pPr algn="ctr"/>
            <a:r>
              <a:rPr lang="id-ID" sz="3600" kern="10">
                <a:ln w="19050">
                  <a:solidFill>
                    <a:srgbClr val="99CCFF"/>
                  </a:solidFill>
                  <a:round/>
                  <a:headEnd/>
                  <a:tailEnd/>
                </a:ln>
                <a:solidFill>
                  <a:srgbClr val="02024E"/>
                </a:solidFill>
                <a:effectLst>
                  <a:outerShdw dist="35921" dir="2700000" algn="ctr" rotWithShape="0">
                    <a:srgbClr val="990000"/>
                  </a:outerShdw>
                </a:effectLst>
                <a:latin typeface="Impact"/>
              </a:rPr>
              <a:t>Pre Disaster</a:t>
            </a:r>
          </a:p>
        </p:txBody>
      </p:sp>
      <p:sp>
        <p:nvSpPr>
          <p:cNvPr id="140320" name="Rectangle 32"/>
          <p:cNvSpPr>
            <a:spLocks noChangeArrowheads="1"/>
          </p:cNvSpPr>
          <p:nvPr/>
        </p:nvSpPr>
        <p:spPr bwMode="auto">
          <a:xfrm>
            <a:off x="3727450" y="6078538"/>
            <a:ext cx="1228725" cy="307975"/>
          </a:xfrm>
          <a:prstGeom prst="rect">
            <a:avLst/>
          </a:prstGeom>
          <a:solidFill>
            <a:schemeClr val="bg1"/>
          </a:solidFill>
          <a:ln w="9525">
            <a:noFill/>
            <a:miter lim="800000"/>
            <a:headEnd/>
            <a:tailEnd/>
          </a:ln>
          <a:effectLst/>
        </p:spPr>
        <p:txBody>
          <a:bodyPr wrap="none" anchor="ctr"/>
          <a:lstStyle/>
          <a:p>
            <a:endParaRPr lang="id-ID"/>
          </a:p>
        </p:txBody>
      </p:sp>
      <p:sp>
        <p:nvSpPr>
          <p:cNvPr id="140318" name="WordArt 30"/>
          <p:cNvSpPr>
            <a:spLocks noChangeArrowheads="1" noChangeShapeType="1" noTextEdit="1"/>
          </p:cNvSpPr>
          <p:nvPr/>
        </p:nvSpPr>
        <p:spPr bwMode="auto">
          <a:xfrm>
            <a:off x="3841750" y="6078538"/>
            <a:ext cx="1612900" cy="227012"/>
          </a:xfrm>
          <a:prstGeom prst="rect">
            <a:avLst/>
          </a:prstGeom>
        </p:spPr>
        <p:txBody>
          <a:bodyPr wrap="none" fromWordArt="1">
            <a:prstTxWarp prst="textPlain">
              <a:avLst>
                <a:gd name="adj" fmla="val 50000"/>
              </a:avLst>
            </a:prstTxWarp>
          </a:bodyPr>
          <a:lstStyle/>
          <a:p>
            <a:pPr algn="ctr"/>
            <a:r>
              <a:rPr lang="id-ID" sz="3600" kern="10">
                <a:ln w="19050">
                  <a:solidFill>
                    <a:srgbClr val="99CCFF"/>
                  </a:solidFill>
                  <a:round/>
                  <a:headEnd/>
                  <a:tailEnd/>
                </a:ln>
                <a:solidFill>
                  <a:srgbClr val="02024E"/>
                </a:solidFill>
                <a:effectLst>
                  <a:outerShdw dist="35921" dir="2700000" algn="ctr" rotWithShape="0">
                    <a:srgbClr val="990000"/>
                  </a:outerShdw>
                </a:effectLst>
                <a:latin typeface="Impact"/>
              </a:rPr>
              <a:t>Post Disaster</a:t>
            </a:r>
          </a:p>
        </p:txBody>
      </p:sp>
      <p:sp>
        <p:nvSpPr>
          <p:cNvPr id="140321" name="Rectangle 33"/>
          <p:cNvSpPr>
            <a:spLocks noChangeArrowheads="1"/>
          </p:cNvSpPr>
          <p:nvPr/>
        </p:nvSpPr>
        <p:spPr bwMode="auto">
          <a:xfrm>
            <a:off x="309563" y="-180975"/>
            <a:ext cx="8486775" cy="1143000"/>
          </a:xfrm>
          <a:prstGeom prst="rect">
            <a:avLst/>
          </a:prstGeom>
          <a:noFill/>
          <a:ln w="9525">
            <a:noFill/>
            <a:miter lim="800000"/>
            <a:headEnd/>
            <a:tailEnd/>
          </a:ln>
          <a:effectLst/>
        </p:spPr>
        <p:txBody>
          <a:bodyPr anchor="ctr"/>
          <a:lstStyle/>
          <a:p>
            <a:pPr algn="r"/>
            <a:r>
              <a:rPr lang="nb-NO" sz="2000" i="1">
                <a:solidFill>
                  <a:srgbClr val="FF0000"/>
                </a:solidFill>
              </a:rPr>
              <a:t>   </a:t>
            </a:r>
            <a:endParaRPr lang="en-US" sz="2000" b="1" i="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remove" grpId="0" nodeType="withEffect">
                                  <p:stCondLst>
                                    <p:cond delay="0"/>
                                  </p:stCondLst>
                                  <p:childTnLst>
                                    <p:animScale>
                                      <p:cBhvr>
                                        <p:cTn id="6" dur="500" fill="hold"/>
                                        <p:tgtEl>
                                          <p:spTgt spid="140298"/>
                                        </p:tgtEl>
                                      </p:cBhvr>
                                      <p:by x="25000" y="25000"/>
                                    </p:animScale>
                                  </p:childTnLst>
                                </p:cTn>
                              </p:par>
                              <p:par>
                                <p:cTn id="7" presetID="6" presetClass="emph" presetSubtype="0" repeatCount="indefinite" fill="remove" grpId="1" nodeType="withEffect">
                                  <p:stCondLst>
                                    <p:cond delay="0"/>
                                  </p:stCondLst>
                                  <p:childTnLst>
                                    <p:animScale>
                                      <p:cBhvr>
                                        <p:cTn id="8" dur="500" fill="hold"/>
                                        <p:tgtEl>
                                          <p:spTgt spid="14029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8" grpId="0" animBg="1"/>
      <p:bldP spid="14029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799" y="561787"/>
          <a:ext cx="8083636" cy="5535724"/>
        </p:xfrm>
        <a:graphic>
          <a:graphicData uri="http://schemas.openxmlformats.org/drawingml/2006/table">
            <a:tbl>
              <a:tblPr/>
              <a:tblGrid>
                <a:gridCol w="1353317"/>
                <a:gridCol w="1352362"/>
                <a:gridCol w="1284603"/>
                <a:gridCol w="1367633"/>
                <a:gridCol w="1360952"/>
                <a:gridCol w="1364769"/>
              </a:tblGrid>
              <a:tr h="193433">
                <a:tc gridSpan="4">
                  <a:txBody>
                    <a:bodyPr/>
                    <a:lstStyle/>
                    <a:p>
                      <a:pPr marL="0" marR="0" algn="ctr">
                        <a:lnSpc>
                          <a:spcPct val="115000"/>
                        </a:lnSpc>
                        <a:spcBef>
                          <a:spcPts val="0"/>
                        </a:spcBef>
                        <a:spcAft>
                          <a:spcPts val="1000"/>
                        </a:spcAft>
                      </a:pPr>
                      <a:r>
                        <a:rPr lang="en-US" sz="1800" b="1">
                          <a:latin typeface="Arial Narrow"/>
                          <a:ea typeface="Calibri"/>
                          <a:cs typeface="Times New Roman"/>
                        </a:rPr>
                        <a:t>Sebelum Bencana</a:t>
                      </a:r>
                      <a:endParaRPr lang="en-US" sz="18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1000"/>
                        </a:spcAft>
                      </a:pPr>
                      <a:r>
                        <a:rPr lang="en-US" sz="1800" b="1">
                          <a:latin typeface="Arial Narrow"/>
                          <a:ea typeface="Calibri"/>
                          <a:cs typeface="Times New Roman"/>
                        </a:rPr>
                        <a:t>Sesudah Bencana</a:t>
                      </a:r>
                      <a:endParaRPr lang="en-US" sz="18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hMerge="1">
                  <a:txBody>
                    <a:bodyPr/>
                    <a:lstStyle/>
                    <a:p>
                      <a:endParaRPr lang="en-US"/>
                    </a:p>
                  </a:txBody>
                  <a:tcPr/>
                </a:tc>
              </a:tr>
              <a:tr h="677672">
                <a:tc>
                  <a:txBody>
                    <a:bodyPr/>
                    <a:lstStyle/>
                    <a:p>
                      <a:pPr marL="0" marR="0">
                        <a:lnSpc>
                          <a:spcPct val="115000"/>
                        </a:lnSpc>
                        <a:spcBef>
                          <a:spcPts val="0"/>
                        </a:spcBef>
                        <a:spcAft>
                          <a:spcPts val="1000"/>
                        </a:spcAft>
                      </a:pPr>
                      <a:r>
                        <a:rPr lang="fi-FI" sz="1400" b="1">
                          <a:solidFill>
                            <a:srgbClr val="000000"/>
                          </a:solidFill>
                          <a:latin typeface="Arial Narrow"/>
                          <a:ea typeface="Calibri"/>
                          <a:cs typeface="Arial"/>
                        </a:rPr>
                        <a:t>Identifikasi resiko </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1000"/>
                        </a:spcAft>
                      </a:pPr>
                      <a:r>
                        <a:rPr lang="fi-FI" sz="1400" b="1" smtClean="0">
                          <a:solidFill>
                            <a:srgbClr val="000000"/>
                          </a:solidFill>
                          <a:latin typeface="Arial Narrow"/>
                          <a:ea typeface="Calibri"/>
                          <a:cs typeface="Arial"/>
                        </a:rPr>
                        <a:t>Mitigasi/Peringatan </a:t>
                      </a:r>
                      <a:r>
                        <a:rPr lang="fi-FI" sz="1400" b="1">
                          <a:solidFill>
                            <a:srgbClr val="000000"/>
                          </a:solidFill>
                          <a:latin typeface="Arial Narrow"/>
                          <a:ea typeface="Calibri"/>
                          <a:cs typeface="Arial"/>
                        </a:rPr>
                        <a:t>Bencana</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1000"/>
                        </a:spcAft>
                      </a:pPr>
                      <a:r>
                        <a:rPr lang="en-US" sz="1400" b="1">
                          <a:solidFill>
                            <a:srgbClr val="000000"/>
                          </a:solidFill>
                          <a:latin typeface="Arial Narrow"/>
                          <a:ea typeface="Calibri"/>
                          <a:cs typeface="Arial"/>
                        </a:rPr>
                        <a:t>Perpindahan resiko </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1000"/>
                        </a:spcAft>
                      </a:pPr>
                      <a:r>
                        <a:rPr lang="en-US" sz="1400" b="1">
                          <a:solidFill>
                            <a:srgbClr val="000000"/>
                          </a:solidFill>
                          <a:latin typeface="Arial Narrow"/>
                          <a:ea typeface="Calibri"/>
                          <a:cs typeface="Arial"/>
                        </a:rPr>
                        <a:t>Kesiap siagaan </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1000"/>
                        </a:spcAft>
                      </a:pPr>
                      <a:r>
                        <a:rPr lang="it-IT" sz="1400" b="1">
                          <a:solidFill>
                            <a:srgbClr val="000000"/>
                          </a:solidFill>
                          <a:latin typeface="Arial Narrow"/>
                          <a:ea typeface="Calibri"/>
                          <a:cs typeface="Arial"/>
                        </a:rPr>
                        <a:t>Respons darurat </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1000"/>
                        </a:spcAft>
                      </a:pPr>
                      <a:r>
                        <a:rPr lang="fi-FI" sz="1400" b="1">
                          <a:solidFill>
                            <a:srgbClr val="000000"/>
                          </a:solidFill>
                          <a:latin typeface="Arial Narrow"/>
                          <a:ea typeface="Calibri"/>
                          <a:cs typeface="Arial"/>
                        </a:rPr>
                        <a:t>Rehabilitasi dan Rekonstruksi</a:t>
                      </a:r>
                      <a:endParaRPr lang="en-US" sz="1400">
                        <a:latin typeface="Calibri"/>
                        <a:ea typeface="Calibri"/>
                        <a:cs typeface="Times New Roman"/>
                      </a:endParaRPr>
                    </a:p>
                  </a:txBody>
                  <a:tcPr marL="61258" marR="612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819369">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Pemetaan Bahaya Bencana</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Pekerjaan fisikal/struktural mitigasi</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Asuransi/tidak asuransi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Sistem Peringatan Dini. Sistem Komunikasi</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Asistensi/per</a:t>
                      </a:r>
                      <a:r>
                        <a:rPr lang="id-ID" sz="1400">
                          <a:solidFill>
                            <a:srgbClr val="000000"/>
                          </a:solidFill>
                          <a:latin typeface="Arial Narrow"/>
                          <a:ea typeface="Calibri"/>
                          <a:cs typeface="Arial"/>
                        </a:rPr>
                        <a:t>-</a:t>
                      </a:r>
                      <a:endParaRPr lang="en-US" sz="1400">
                        <a:latin typeface="Calibri"/>
                        <a:ea typeface="Calibri"/>
                        <a:cs typeface="Times New Roman"/>
                      </a:endParaRPr>
                    </a:p>
                    <a:p>
                      <a:pPr marL="0" marR="0">
                        <a:lnSpc>
                          <a:spcPct val="115000"/>
                        </a:lnSpc>
                        <a:spcBef>
                          <a:spcPts val="0"/>
                        </a:spcBef>
                        <a:spcAft>
                          <a:spcPts val="1000"/>
                        </a:spcAft>
                      </a:pPr>
                      <a:r>
                        <a:rPr lang="fi-FI" sz="1400">
                          <a:solidFill>
                            <a:srgbClr val="000000"/>
                          </a:solidFill>
                          <a:latin typeface="Arial Narrow"/>
                          <a:ea typeface="Calibri"/>
                          <a:cs typeface="Arial"/>
                        </a:rPr>
                        <a:t>tolongan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Rehabilitasi dan Rekonstruksi</a:t>
                      </a:r>
                      <a:r>
                        <a:rPr lang="fi-FI" sz="1400" b="1">
                          <a:solidFill>
                            <a:srgbClr val="000000"/>
                          </a:solidFill>
                          <a:latin typeface="Arial Narrow"/>
                          <a:ea typeface="Calibri"/>
                          <a:cs typeface="Arial"/>
                        </a:rPr>
                        <a:t> </a:t>
                      </a:r>
                      <a:r>
                        <a:rPr lang="fi-FI" sz="1400">
                          <a:solidFill>
                            <a:srgbClr val="000000"/>
                          </a:solidFill>
                          <a:latin typeface="Arial Narrow"/>
                          <a:ea typeface="Calibri"/>
                          <a:cs typeface="Arial"/>
                        </a:rPr>
                        <a:t>infrastruktur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024211">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Pemetaan Kerawanan Bencana</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es-ES" sz="1400">
                          <a:solidFill>
                            <a:srgbClr val="000000"/>
                          </a:solidFill>
                          <a:latin typeface="Arial Narrow"/>
                          <a:ea typeface="Calibri"/>
                          <a:cs typeface="Arial"/>
                        </a:rPr>
                        <a:t>Perencanaan Pengguaan lahan dan aturan bangunan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Instrumen-instrumen pasar uang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Monitoring dan meramalkan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Perbaikan dan pemulihan sementara pelayanan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fi-FI" sz="1400" i="1">
                          <a:solidFill>
                            <a:srgbClr val="000000"/>
                          </a:solidFill>
                          <a:latin typeface="Arial Narrow"/>
                          <a:ea typeface="Calibri"/>
                          <a:cs typeface="Arial"/>
                        </a:rPr>
                        <a:t>Macroeconomic</a:t>
                      </a:r>
                      <a:r>
                        <a:rPr lang="fi-FI" sz="1400">
                          <a:solidFill>
                            <a:srgbClr val="000000"/>
                          </a:solidFill>
                          <a:latin typeface="Arial Narrow"/>
                          <a:ea typeface="Calibri"/>
                          <a:cs typeface="Arial"/>
                        </a:rPr>
                        <a:t> dan manajemen anggaran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1215694">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Pemetaaan Resiko Bencana</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Insentif ekonomi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Privatisasi pel</a:t>
                      </a:r>
                      <a:r>
                        <a:rPr lang="id-ID" sz="1400">
                          <a:solidFill>
                            <a:srgbClr val="000000"/>
                          </a:solidFill>
                          <a:latin typeface="Arial Narrow"/>
                          <a:ea typeface="Calibri"/>
                          <a:cs typeface="Arial"/>
                        </a:rPr>
                        <a:t>a</a:t>
                      </a:r>
                      <a:r>
                        <a:rPr lang="en-US" sz="1400">
                          <a:solidFill>
                            <a:srgbClr val="000000"/>
                          </a:solidFill>
                          <a:latin typeface="Arial Narrow"/>
                          <a:ea typeface="Calibri"/>
                          <a:cs typeface="Arial"/>
                        </a:rPr>
                        <a:t>yanan publik de</a:t>
                      </a:r>
                      <a:r>
                        <a:rPr lang="id-ID" sz="1400">
                          <a:solidFill>
                            <a:srgbClr val="000000"/>
                          </a:solidFill>
                          <a:latin typeface="Arial Narrow"/>
                          <a:ea typeface="Calibri"/>
                          <a:cs typeface="Arial"/>
                        </a:rPr>
                        <a:t>n</a:t>
                      </a:r>
                      <a:r>
                        <a:rPr lang="en-US" sz="1400">
                          <a:solidFill>
                            <a:srgbClr val="000000"/>
                          </a:solidFill>
                          <a:latin typeface="Arial Narrow"/>
                          <a:ea typeface="Calibri"/>
                          <a:cs typeface="Arial"/>
                        </a:rPr>
                        <a:t>gan peraturan-peraturan keselamatan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Perencanaan fasilitas-fasilitas darurat/ tempat perlindungan</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fi-FI" sz="1400">
                          <a:solidFill>
                            <a:srgbClr val="000000"/>
                          </a:solidFill>
                          <a:latin typeface="Arial Narrow"/>
                          <a:ea typeface="Calibri"/>
                          <a:cs typeface="Arial"/>
                        </a:rPr>
                        <a:t>Penilaian kerusakan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nb-NO" sz="1400">
                          <a:solidFill>
                            <a:srgbClr val="000000"/>
                          </a:solidFill>
                          <a:latin typeface="Arial Narrow"/>
                          <a:ea typeface="Calibri"/>
                          <a:cs typeface="Arial"/>
                        </a:rPr>
                        <a:t>Revitalisasi sektor-sektor yang dipengaruhi (ekspor, turisme)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1024211">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Pembangunan GIS (pembangunan basisdata SIG dan model)</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Pelatihan pendidikan dan kesadaran  akan bencana</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Dana-dana bencana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it-IT" sz="1400">
                          <a:solidFill>
                            <a:srgbClr val="000000"/>
                          </a:solidFill>
                          <a:latin typeface="Arial Narrow"/>
                          <a:ea typeface="Calibri"/>
                          <a:cs typeface="Arial"/>
                        </a:rPr>
                        <a:t>Perencanaan kontingensi (utiliti compani/pelayanan publik)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Pengerahan sumber daya recovery/kesembuhan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L="0" marR="0">
                        <a:lnSpc>
                          <a:spcPct val="115000"/>
                        </a:lnSpc>
                        <a:spcBef>
                          <a:spcPts val="0"/>
                        </a:spcBef>
                        <a:spcAft>
                          <a:spcPts val="1000"/>
                        </a:spcAft>
                      </a:pPr>
                      <a:r>
                        <a:rPr lang="en-US" sz="1400">
                          <a:solidFill>
                            <a:srgbClr val="000000"/>
                          </a:solidFill>
                          <a:latin typeface="Arial Narrow"/>
                          <a:ea typeface="Calibri"/>
                          <a:cs typeface="Arial"/>
                        </a:rPr>
                        <a:t>Rekonstruksi komponen-komponen peringanan bencana  </a:t>
                      </a:r>
                      <a:endParaRPr lang="en-US" sz="1400">
                        <a:latin typeface="Calibri"/>
                        <a:ea typeface="Calibri"/>
                        <a:cs typeface="Times New Roman"/>
                      </a:endParaRPr>
                    </a:p>
                  </a:txBody>
                  <a:tcPr marL="61258" marR="612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bl>
          </a:graphicData>
        </a:graphic>
      </p:graphicFrame>
      <p:grpSp>
        <p:nvGrpSpPr>
          <p:cNvPr id="15" name="Group 14"/>
          <p:cNvGrpSpPr/>
          <p:nvPr/>
        </p:nvGrpSpPr>
        <p:grpSpPr>
          <a:xfrm>
            <a:off x="685800" y="6172200"/>
            <a:ext cx="5372100" cy="838200"/>
            <a:chOff x="0" y="457200"/>
            <a:chExt cx="5372100" cy="969963"/>
          </a:xfrm>
        </p:grpSpPr>
        <p:grpSp>
          <p:nvGrpSpPr>
            <p:cNvPr id="49153" name="Group 1"/>
            <p:cNvGrpSpPr>
              <a:grpSpLocks noChangeAspect="1"/>
            </p:cNvGrpSpPr>
            <p:nvPr/>
          </p:nvGrpSpPr>
          <p:grpSpPr bwMode="auto">
            <a:xfrm>
              <a:off x="0" y="457200"/>
              <a:ext cx="5372100" cy="969963"/>
              <a:chOff x="1988" y="10046"/>
              <a:chExt cx="8460" cy="1528"/>
            </a:xfrm>
          </p:grpSpPr>
          <p:sp>
            <p:nvSpPr>
              <p:cNvPr id="49160" name="AutoShape 8"/>
              <p:cNvSpPr>
                <a:spLocks noChangeAspect="1" noChangeArrowheads="1" noTextEdit="1"/>
              </p:cNvSpPr>
              <p:nvPr/>
            </p:nvSpPr>
            <p:spPr bwMode="auto">
              <a:xfrm>
                <a:off x="1988" y="10046"/>
                <a:ext cx="8460" cy="1528"/>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59" name="Text Box 7"/>
              <p:cNvSpPr txBox="1">
                <a:spLocks noChangeArrowheads="1"/>
              </p:cNvSpPr>
              <p:nvPr/>
            </p:nvSpPr>
            <p:spPr bwMode="auto">
              <a:xfrm>
                <a:off x="8802" y="10085"/>
                <a:ext cx="1646" cy="799"/>
              </a:xfrm>
              <a:prstGeom prst="rect">
                <a:avLst/>
              </a:prstGeom>
              <a:noFill/>
              <a:ln w="9525">
                <a:noFill/>
                <a:miter lim="800000"/>
                <a:headEnd/>
                <a:tailEnd/>
              </a:ln>
            </p:spPr>
            <p:txBody>
              <a:bodyPr vert="horz" wrap="square" lIns="59436" tIns="29718" rIns="59436" bIns="29718"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Arial Narrow" pitchFamily="34" charset="0"/>
                  </a:rPr>
                  <a:t>Sumber : Worldbank, DMF &amp; USAID</a:t>
                </a:r>
                <a:endParaRPr kumimoji="0" lang="en-US" sz="1800" b="0" i="0" u="none" strike="noStrike" cap="none" normalizeH="0" baseline="0" smtClean="0">
                  <a:ln>
                    <a:noFill/>
                  </a:ln>
                  <a:solidFill>
                    <a:schemeClr val="tx1"/>
                  </a:solidFill>
                  <a:effectLst/>
                  <a:latin typeface="Arial" pitchFamily="34" charset="0"/>
                </a:endParaRPr>
              </a:p>
            </p:txBody>
          </p:sp>
          <p:sp>
            <p:nvSpPr>
              <p:cNvPr id="49158" name="Text Box 6"/>
              <p:cNvSpPr txBox="1">
                <a:spLocks noChangeArrowheads="1"/>
              </p:cNvSpPr>
              <p:nvPr/>
            </p:nvSpPr>
            <p:spPr bwMode="auto">
              <a:xfrm>
                <a:off x="2341" y="10085"/>
                <a:ext cx="1410" cy="799"/>
              </a:xfrm>
              <a:prstGeom prst="rect">
                <a:avLst/>
              </a:prstGeom>
              <a:noFill/>
              <a:ln w="9525">
                <a:noFill/>
                <a:miter lim="800000"/>
                <a:headEnd/>
                <a:tailEnd/>
              </a:ln>
            </p:spPr>
            <p:txBody>
              <a:bodyPr vert="horz" wrap="square" lIns="59436" tIns="29718" rIns="59436" bIns="29718"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Arial Narrow" pitchFamily="34" charset="0"/>
                  </a:rPr>
                  <a:t>Informasi spasial sangat penting</a:t>
                </a:r>
                <a:endParaRPr kumimoji="0" lang="en-US" sz="1800" b="0" i="0" u="none" strike="noStrike" cap="none" normalizeH="0" baseline="0" smtClean="0">
                  <a:ln>
                    <a:noFill/>
                  </a:ln>
                  <a:solidFill>
                    <a:schemeClr val="tx1"/>
                  </a:solidFill>
                  <a:effectLst/>
                  <a:latin typeface="Arial" pitchFamily="34" charset="0"/>
                </a:endParaRPr>
              </a:p>
            </p:txBody>
          </p:sp>
          <p:sp>
            <p:nvSpPr>
              <p:cNvPr id="49157" name="Text Box 5"/>
              <p:cNvSpPr txBox="1">
                <a:spLocks noChangeArrowheads="1"/>
              </p:cNvSpPr>
              <p:nvPr/>
            </p:nvSpPr>
            <p:spPr bwMode="auto">
              <a:xfrm>
                <a:off x="6649" y="10085"/>
                <a:ext cx="1802" cy="1489"/>
              </a:xfrm>
              <a:prstGeom prst="rect">
                <a:avLst/>
              </a:prstGeom>
              <a:noFill/>
              <a:ln w="9525">
                <a:noFill/>
                <a:miter lim="800000"/>
                <a:headEnd/>
                <a:tailEnd/>
              </a:ln>
            </p:spPr>
            <p:txBody>
              <a:bodyPr vert="horz" wrap="square" lIns="59436" tIns="29718" rIns="59436" bIns="29718"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800" b="0" i="0" u="none" strike="noStrike" cap="none" normalizeH="0" baseline="0" smtClean="0">
                    <a:ln>
                      <a:noFill/>
                    </a:ln>
                    <a:solidFill>
                      <a:srgbClr val="000000"/>
                    </a:solidFill>
                    <a:effectLst/>
                    <a:latin typeface="Arial" pitchFamily="34" charset="0"/>
                    <a:ea typeface="Calibri" pitchFamily="34" charset="0"/>
                    <a:cs typeface="Arial" pitchFamily="34" charset="0"/>
                  </a:rPr>
                  <a:t>Informasi spasial kurang penting dibandingkan dengan informasi lain</a:t>
                </a:r>
                <a:endParaRPr kumimoji="0" lang="nb-NO" sz="1800" b="0" i="0" u="none" strike="noStrike" cap="none" normalizeH="0" baseline="0" smtClean="0">
                  <a:ln>
                    <a:noFill/>
                  </a:ln>
                  <a:solidFill>
                    <a:schemeClr val="tx1"/>
                  </a:solidFill>
                  <a:effectLst/>
                  <a:latin typeface="Arial" pitchFamily="34" charset="0"/>
                </a:endParaRPr>
              </a:p>
            </p:txBody>
          </p:sp>
          <p:sp>
            <p:nvSpPr>
              <p:cNvPr id="49156" name="Rectangle 4"/>
              <p:cNvSpPr>
                <a:spLocks noChangeArrowheads="1"/>
              </p:cNvSpPr>
              <p:nvPr/>
            </p:nvSpPr>
            <p:spPr bwMode="auto">
              <a:xfrm>
                <a:off x="1988" y="10165"/>
                <a:ext cx="353" cy="274"/>
              </a:xfrm>
              <a:prstGeom prst="rect">
                <a:avLst/>
              </a:prstGeom>
              <a:solidFill>
                <a:srgbClr val="CCFFCC"/>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endParaRPr lang="en-US"/>
              </a:p>
            </p:txBody>
          </p:sp>
          <p:sp>
            <p:nvSpPr>
              <p:cNvPr id="49155" name="Rectangle 3"/>
              <p:cNvSpPr>
                <a:spLocks noChangeArrowheads="1"/>
              </p:cNvSpPr>
              <p:nvPr/>
            </p:nvSpPr>
            <p:spPr bwMode="auto">
              <a:xfrm>
                <a:off x="6257" y="10165"/>
                <a:ext cx="352" cy="274"/>
              </a:xfrm>
              <a:prstGeom prst="rect">
                <a:avLst/>
              </a:prstGeom>
              <a:solidFill>
                <a:srgbClr val="FFCC99"/>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endParaRPr lang="en-US"/>
              </a:p>
            </p:txBody>
          </p:sp>
          <p:sp>
            <p:nvSpPr>
              <p:cNvPr id="49154" name="Rectangle 2"/>
              <p:cNvSpPr>
                <a:spLocks noChangeArrowheads="1"/>
              </p:cNvSpPr>
              <p:nvPr/>
            </p:nvSpPr>
            <p:spPr bwMode="auto">
              <a:xfrm>
                <a:off x="4024" y="10165"/>
                <a:ext cx="353" cy="274"/>
              </a:xfrm>
              <a:prstGeom prst="rect">
                <a:avLst/>
              </a:prstGeom>
              <a:solidFill>
                <a:srgbClr val="FFFF99"/>
              </a:solidFill>
              <a:ln w="9525">
                <a:solidFill>
                  <a:srgbClr val="000000"/>
                </a:solidFill>
                <a:miter lim="800000"/>
                <a:headEnd/>
                <a:tailEnd/>
              </a:ln>
            </p:spPr>
            <p:txBody>
              <a:bodyPr vert="horz" wrap="none" lIns="91440" tIns="45720" rIns="91440" bIns="45720" numCol="1" anchor="ctr" anchorCtr="0" compatLnSpc="1">
                <a:prstTxWarp prst="textNoShape">
                  <a:avLst/>
                </a:prstTxWarp>
              </a:bodyPr>
              <a:lstStyle/>
              <a:p>
                <a:endParaRPr lang="en-US"/>
              </a:p>
            </p:txBody>
          </p:sp>
        </p:grpSp>
        <p:sp>
          <p:nvSpPr>
            <p:cNvPr id="49161" name="Text Box 9"/>
            <p:cNvSpPr txBox="1">
              <a:spLocks noChangeArrowheads="1"/>
            </p:cNvSpPr>
            <p:nvPr/>
          </p:nvSpPr>
          <p:spPr bwMode="auto">
            <a:xfrm>
              <a:off x="1522413" y="481013"/>
              <a:ext cx="1069975" cy="946150"/>
            </a:xfrm>
            <a:prstGeom prst="rect">
              <a:avLst/>
            </a:prstGeom>
            <a:noFill/>
            <a:ln w="9525">
              <a:noFill/>
              <a:miter lim="800000"/>
              <a:headEnd/>
              <a:tailEnd/>
            </a:ln>
          </p:spPr>
          <p:txBody>
            <a:bodyPr vert="horz" wrap="square" lIns="59436" tIns="29718" rIns="59436" bIns="29718"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ea typeface="Calibri" pitchFamily="34" charset="0"/>
                  <a:cs typeface="Arial" pitchFamily="34" charset="0"/>
                </a:rPr>
                <a:t>Informasi spasial penting tetapi dikombinasikan dengan informasi lain</a:t>
              </a:r>
              <a:endParaRPr kumimoji="0" lang="en-US" sz="1800" b="0" i="0" u="none" strike="noStrike" cap="none" normalizeH="0" baseline="0" smtClean="0">
                <a:ln>
                  <a:noFill/>
                </a:ln>
                <a:solidFill>
                  <a:schemeClr val="tx1"/>
                </a:solidFill>
                <a:effectLst/>
                <a:latin typeface="Arial" pitchFamily="34" charset="0"/>
              </a:endParaRPr>
            </a:p>
          </p:txBody>
        </p:sp>
      </p:grpSp>
      <p:sp>
        <p:nvSpPr>
          <p:cNvPr id="49162" name="Rectangle 10"/>
          <p:cNvSpPr>
            <a:spLocks noChangeArrowheads="1"/>
          </p:cNvSpPr>
          <p:nvPr/>
        </p:nvSpPr>
        <p:spPr bwMode="auto">
          <a:xfrm>
            <a:off x="304800" y="54114"/>
            <a:ext cx="8839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spc="50" normalizeH="0" baseline="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Calibri" pitchFamily="34" charset="0"/>
                <a:cs typeface="Times New Roman" pitchFamily="18" charset="0"/>
              </a:rPr>
              <a:t>Elemen Kunci Manajemen Bencana (</a:t>
            </a:r>
            <a:r>
              <a:rPr kumimoji="0" lang="en-US" sz="2000" b="1" i="1" u="none" strike="noStrike" spc="50" normalizeH="0" baseline="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Calibri" pitchFamily="34" charset="0"/>
                <a:cs typeface="Times New Roman" pitchFamily="18" charset="0"/>
              </a:rPr>
              <a:t>Key elements of Disaster Management</a:t>
            </a:r>
            <a:r>
              <a:rPr kumimoji="0" lang="en-US" sz="2000" b="1" i="0" u="none" strike="noStrike" spc="50" normalizeH="0" baseline="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a typeface="Calibri" pitchFamily="34" charset="0"/>
                <a:cs typeface="Times New Roman" pitchFamily="18" charset="0"/>
              </a:rPr>
              <a:t>)</a:t>
            </a:r>
            <a:endParaRPr kumimoji="0" lang="en-US" sz="2000" b="1" i="0" u="none" strike="noStrike" spc="50" normalizeH="0" baseline="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spc="50" normalizeH="0" baseline="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9164" name="Rectangle 12"/>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9168" name="Rectangle 16"/>
          <p:cNvSpPr>
            <a:spLocks noChangeArrowheads="1"/>
          </p:cNvSpPr>
          <p:nvPr/>
        </p:nvSpPr>
        <p:spPr bwMode="auto">
          <a:xfrm>
            <a:off x="0" y="14271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b016.jpg"/>
          <p:cNvPicPr>
            <a:picLocks noChangeAspect="1"/>
          </p:cNvPicPr>
          <p:nvPr/>
        </p:nvPicPr>
        <p:blipFill>
          <a:blip r:embed="rId2"/>
          <a:stretch>
            <a:fillRect/>
          </a:stretch>
        </p:blipFill>
        <p:spPr>
          <a:xfrm>
            <a:off x="0" y="0"/>
            <a:ext cx="9144000" cy="6858000"/>
          </a:xfrm>
          <a:prstGeom prst="rect">
            <a:avLst/>
          </a:prstGeom>
        </p:spPr>
      </p:pic>
      <p:sp>
        <p:nvSpPr>
          <p:cNvPr id="50177" name="Rectangle 1"/>
          <p:cNvSpPr>
            <a:spLocks noChangeArrowheads="1"/>
          </p:cNvSpPr>
          <p:nvPr/>
        </p:nvSpPr>
        <p:spPr bwMode="auto">
          <a:xfrm>
            <a:off x="533400" y="1676400"/>
            <a:ext cx="8229600" cy="43858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1" indent="-398463" algn="just" defTabSz="914400" rtl="0" eaLnBrk="0" fontAlgn="base" latinLnBrk="0" hangingPunct="0">
              <a:lnSpc>
                <a:spcPct val="100000"/>
              </a:lnSpc>
              <a:spcBef>
                <a:spcPts val="600"/>
              </a:spcBef>
              <a:spcAft>
                <a:spcPct val="0"/>
              </a:spcAft>
              <a:buClrTx/>
              <a:buSzTx/>
              <a:buFontTx/>
              <a:buAutoNum type="arabicPeriod"/>
              <a:tabLst/>
            </a:pPr>
            <a:r>
              <a:rPr kumimoji="0" lang="sv-SE" sz="2400" b="1" i="0" u="none" strike="noStrike" cap="none" normalizeH="0" baseline="0" smtClean="0">
                <a:ln>
                  <a:noFill/>
                </a:ln>
                <a:solidFill>
                  <a:srgbClr val="000000"/>
                </a:solidFill>
                <a:effectLst/>
                <a:ea typeface="Calibri" pitchFamily="34" charset="0"/>
                <a:cs typeface="Times New Roman" pitchFamily="18" charset="0"/>
              </a:rPr>
              <a:t>Satelit-satelit dapat mendeteksi tahap awal kejadian-kejadian sebagai “</a:t>
            </a:r>
            <a:r>
              <a:rPr kumimoji="0" lang="sv-SE" sz="2400" b="1" i="1" u="sng" strike="noStrike" cap="none" normalizeH="0" baseline="0" smtClean="0">
                <a:ln>
                  <a:noFill/>
                </a:ln>
                <a:solidFill>
                  <a:srgbClr val="000000"/>
                </a:solidFill>
                <a:effectLst/>
                <a:ea typeface="Calibri" pitchFamily="34" charset="0"/>
                <a:cs typeface="Times New Roman" pitchFamily="18" charset="0"/>
              </a:rPr>
              <a:t>keganjilan/ anomali</a:t>
            </a:r>
            <a:r>
              <a:rPr kumimoji="0" lang="sv-SE" sz="2400" b="1" i="0" u="none" strike="noStrike" cap="none" normalizeH="0" baseline="0" smtClean="0">
                <a:ln>
                  <a:noFill/>
                </a:ln>
                <a:solidFill>
                  <a:srgbClr val="000000"/>
                </a:solidFill>
                <a:effectLst/>
                <a:ea typeface="Calibri" pitchFamily="34" charset="0"/>
                <a:cs typeface="Times New Roman" pitchFamily="18" charset="0"/>
              </a:rPr>
              <a:t>” pada suatu periode waktu </a:t>
            </a:r>
            <a:endParaRPr kumimoji="0" lang="en-US" sz="2400" b="0" i="0" u="none" strike="noStrike" cap="none" normalizeH="0" baseline="0" smtClean="0">
              <a:ln>
                <a:noFill/>
              </a:ln>
              <a:solidFill>
                <a:schemeClr val="tx1"/>
              </a:solidFill>
              <a:effectLst/>
              <a:ea typeface="Times New Roman" pitchFamily="18" charset="0"/>
            </a:endParaRPr>
          </a:p>
          <a:p>
            <a:pPr marR="0" lvl="1" indent="-398463" algn="just" defTabSz="914400" rtl="0" eaLnBrk="0" fontAlgn="base" latinLnBrk="0" hangingPunct="0">
              <a:lnSpc>
                <a:spcPct val="100000"/>
              </a:lnSpc>
              <a:spcBef>
                <a:spcPts val="600"/>
              </a:spcBef>
              <a:spcAft>
                <a:spcPct val="0"/>
              </a:spcAft>
              <a:buClrTx/>
              <a:buSzTx/>
              <a:buFontTx/>
              <a:buAutoNum type="arabicPeriod"/>
              <a:tabLst/>
            </a:pPr>
            <a:r>
              <a:rPr kumimoji="0" lang="en-US" sz="2400" b="1" i="0" u="none" strike="noStrike" cap="none" normalizeH="0" baseline="0" smtClean="0">
                <a:ln>
                  <a:noFill/>
                </a:ln>
                <a:solidFill>
                  <a:srgbClr val="000000"/>
                </a:solidFill>
                <a:effectLst/>
                <a:ea typeface="Calibri" pitchFamily="34" charset="0"/>
                <a:cs typeface="Times New Roman" pitchFamily="18" charset="0"/>
              </a:rPr>
              <a:t> </a:t>
            </a:r>
            <a:r>
              <a:rPr kumimoji="0" lang="id-ID" sz="2400" b="1" i="0" u="none" strike="noStrike" cap="none" normalizeH="0" baseline="0" smtClean="0">
                <a:ln>
                  <a:noFill/>
                </a:ln>
                <a:solidFill>
                  <a:srgbClr val="000000"/>
                </a:solidFill>
                <a:effectLst/>
                <a:ea typeface="Calibri" pitchFamily="34" charset="0"/>
                <a:cs typeface="Times New Roman" pitchFamily="18" charset="0"/>
              </a:rPr>
              <a:t>Satelit-satelit membuat kemungkinan untuk </a:t>
            </a:r>
            <a:r>
              <a:rPr kumimoji="0" lang="id-ID" sz="2400" b="1" i="1" u="sng" strike="noStrike" cap="none" normalizeH="0" baseline="0" smtClean="0">
                <a:ln>
                  <a:noFill/>
                </a:ln>
                <a:solidFill>
                  <a:srgbClr val="000000"/>
                </a:solidFill>
                <a:effectLst/>
                <a:ea typeface="Calibri" pitchFamily="34" charset="0"/>
                <a:cs typeface="Times New Roman" pitchFamily="18" charset="0"/>
              </a:rPr>
              <a:t>memonitor</a:t>
            </a:r>
            <a:r>
              <a:rPr kumimoji="0" lang="id-ID" sz="2400" b="1" i="1" u="none" strike="noStrike" cap="none" normalizeH="0" baseline="0" smtClean="0">
                <a:ln>
                  <a:noFill/>
                </a:ln>
                <a:solidFill>
                  <a:srgbClr val="000000"/>
                </a:solidFill>
                <a:effectLst/>
                <a:ea typeface="Calibri" pitchFamily="34" charset="0"/>
                <a:cs typeface="Times New Roman" pitchFamily="18" charset="0"/>
              </a:rPr>
              <a:t> </a:t>
            </a:r>
            <a:r>
              <a:rPr kumimoji="0" lang="id-ID" sz="2400" b="1" i="0" u="none" strike="noStrike" cap="none" normalizeH="0" baseline="0" smtClean="0">
                <a:ln>
                  <a:noFill/>
                </a:ln>
                <a:solidFill>
                  <a:srgbClr val="000000"/>
                </a:solidFill>
                <a:effectLst/>
                <a:ea typeface="Calibri" pitchFamily="34" charset="0"/>
                <a:cs typeface="Times New Roman" pitchFamily="18" charset="0"/>
              </a:rPr>
              <a:t>kejadian dari bencana </a:t>
            </a:r>
            <a:endParaRPr kumimoji="0" lang="en-US" sz="2400" b="0" i="0" u="none" strike="noStrike" cap="none" normalizeH="0" baseline="0" smtClean="0">
              <a:ln>
                <a:noFill/>
              </a:ln>
              <a:solidFill>
                <a:schemeClr val="tx1"/>
              </a:solidFill>
              <a:effectLst/>
              <a:ea typeface="Times New Roman" pitchFamily="18" charset="0"/>
            </a:endParaRPr>
          </a:p>
          <a:p>
            <a:pPr marR="0" lvl="1" indent="-398463" algn="just" defTabSz="914400" rtl="0" eaLnBrk="0" fontAlgn="base" latinLnBrk="0" hangingPunct="0">
              <a:lnSpc>
                <a:spcPct val="100000"/>
              </a:lnSpc>
              <a:spcBef>
                <a:spcPts val="600"/>
              </a:spcBef>
              <a:spcAft>
                <a:spcPct val="0"/>
              </a:spcAft>
              <a:buClrTx/>
              <a:buSzTx/>
              <a:buFontTx/>
              <a:buAutoNum type="arabicPeriod"/>
              <a:tabLst/>
            </a:pP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Penginderaan </a:t>
            </a:r>
            <a:r>
              <a:rPr kumimoji="0" lang="id-ID" sz="2400" b="1" i="0" u="none" strike="noStrike" cap="none" normalizeH="0" baseline="0" smtClean="0">
                <a:ln>
                  <a:noFill/>
                </a:ln>
                <a:solidFill>
                  <a:srgbClr val="000000"/>
                </a:solidFill>
                <a:effectLst/>
                <a:ea typeface="Times New Roman" pitchFamily="18" charset="0"/>
                <a:cs typeface="Times New Roman" pitchFamily="18" charset="0"/>
              </a:rPr>
              <a:t>J</a:t>
            </a: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auh </a:t>
            </a:r>
            <a:r>
              <a:rPr kumimoji="0" lang="id-ID" sz="2400" b="1" i="0" u="none" strike="noStrike" cap="none" normalizeH="0" baseline="0" smtClean="0">
                <a:ln>
                  <a:noFill/>
                </a:ln>
                <a:solidFill>
                  <a:srgbClr val="000000"/>
                </a:solidFill>
                <a:effectLst/>
                <a:ea typeface="Times New Roman" pitchFamily="18" charset="0"/>
                <a:cs typeface="Times New Roman" pitchFamily="18" charset="0"/>
              </a:rPr>
              <a:t>dan Sistem Informasi Geografis </a:t>
            </a: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dapat membantu di dalam penilaian kerusakan (</a:t>
            </a:r>
            <a:r>
              <a:rPr kumimoji="0" lang="sv-SE" sz="2400" b="1" i="1" u="none" strike="noStrike" cap="none" normalizeH="0" baseline="0" smtClean="0">
                <a:ln>
                  <a:noFill/>
                </a:ln>
                <a:solidFill>
                  <a:srgbClr val="000000"/>
                </a:solidFill>
                <a:effectLst/>
                <a:ea typeface="Times New Roman" pitchFamily="18" charset="0"/>
                <a:cs typeface="Times New Roman" pitchFamily="18" charset="0"/>
              </a:rPr>
              <a:t>damage  assessment</a:t>
            </a: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a:t>
            </a:r>
            <a:endParaRPr kumimoji="0" lang="en-US" sz="2400" b="0" i="0" u="none" strike="noStrike" cap="none" normalizeH="0" baseline="0" smtClean="0">
              <a:ln>
                <a:noFill/>
              </a:ln>
              <a:solidFill>
                <a:schemeClr val="tx1"/>
              </a:solidFill>
              <a:effectLst/>
              <a:ea typeface="Times New Roman" pitchFamily="18" charset="0"/>
            </a:endParaRPr>
          </a:p>
          <a:p>
            <a:pPr marR="0" lvl="1" indent="-398463" algn="just" defTabSz="914400" rtl="0" eaLnBrk="0" fontAlgn="base" latinLnBrk="0" hangingPunct="0">
              <a:lnSpc>
                <a:spcPct val="100000"/>
              </a:lnSpc>
              <a:spcBef>
                <a:spcPts val="600"/>
              </a:spcBef>
              <a:spcAft>
                <a:spcPct val="0"/>
              </a:spcAft>
              <a:buClrTx/>
              <a:buSzTx/>
              <a:buFontTx/>
              <a:buAutoNum type="arabicPeriod"/>
              <a:tabLst/>
            </a:pP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Penginderaan jauh dapat digunakan untuk memetakan situasi terbaru dan membaharui database (</a:t>
            </a:r>
            <a:r>
              <a:rPr kumimoji="0" lang="sv-SE" sz="2400" b="1" i="1" u="none" strike="noStrike" cap="none" normalizeH="0" baseline="0" smtClean="0">
                <a:ln>
                  <a:noFill/>
                </a:ln>
                <a:solidFill>
                  <a:srgbClr val="000000"/>
                </a:solidFill>
                <a:effectLst/>
                <a:ea typeface="Times New Roman" pitchFamily="18" charset="0"/>
                <a:cs typeface="Times New Roman" pitchFamily="18" charset="0"/>
              </a:rPr>
              <a:t>update the databases</a:t>
            </a:r>
            <a:r>
              <a:rPr kumimoji="0" lang="sv-SE" sz="2400" b="1" i="0" u="none" strike="noStrike" cap="none" normalizeH="0" baseline="0" smtClean="0">
                <a:ln>
                  <a:noFill/>
                </a:ln>
                <a:solidFill>
                  <a:srgbClr val="000000"/>
                </a:solidFill>
                <a:effectLst/>
                <a:ea typeface="Times New Roman" pitchFamily="18" charset="0"/>
                <a:cs typeface="Times New Roman" pitchFamily="18" charset="0"/>
              </a:rPr>
              <a:t>) untuk rekonstruksi </a:t>
            </a:r>
            <a:endParaRPr kumimoji="0" lang="sv-SE" sz="2400" b="0" i="0" u="none" strike="noStrike" cap="none" normalizeH="0" baseline="0" smtClean="0">
              <a:ln>
                <a:noFill/>
              </a:ln>
              <a:solidFill>
                <a:schemeClr val="tx1"/>
              </a:solidFill>
              <a:effectLst/>
            </a:endParaRPr>
          </a:p>
        </p:txBody>
      </p:sp>
      <p:sp>
        <p:nvSpPr>
          <p:cNvPr id="3" name="Rectangle 2"/>
          <p:cNvSpPr/>
          <p:nvPr/>
        </p:nvSpPr>
        <p:spPr>
          <a:xfrm>
            <a:off x="381000" y="533400"/>
            <a:ext cx="8153400" cy="830997"/>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just" fontAlgn="base">
              <a:spcBef>
                <a:spcPct val="0"/>
              </a:spcBef>
              <a:spcAft>
                <a:spcPct val="0"/>
              </a:spcAft>
            </a:pPr>
            <a:r>
              <a:rPr lang="sv-SE"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Peranan Penginderaan Jauh dan Sistem Informasi Geografis </a:t>
            </a:r>
            <a:r>
              <a:rPr lang="id-ID"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(SIG) </a:t>
            </a:r>
            <a:r>
              <a:rPr lang="sv-SE"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dalam </a:t>
            </a:r>
            <a:r>
              <a:rPr lang="id-ID"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M</a:t>
            </a:r>
            <a:r>
              <a:rPr lang="sv-SE"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anagemen  </a:t>
            </a:r>
            <a:r>
              <a:rPr lang="id-ID"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B</a:t>
            </a:r>
            <a:r>
              <a:rPr lang="sv-SE"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encana </a:t>
            </a:r>
            <a:r>
              <a:rPr lang="id-ID"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A</a:t>
            </a:r>
            <a:r>
              <a:rPr lang="sv-SE"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Times New Roman" pitchFamily="18" charset="0"/>
              </a:rPr>
              <a:t>lam</a:t>
            </a:r>
            <a:endParaRPr lang="en-US" sz="2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ob015.jpg"/>
          <p:cNvPicPr>
            <a:picLocks noChangeAspect="1"/>
          </p:cNvPicPr>
          <p:nvPr/>
        </p:nvPicPr>
        <p:blipFill>
          <a:blip r:embed="rId2"/>
          <a:stretch>
            <a:fillRect/>
          </a:stretch>
        </p:blipFill>
        <p:spPr>
          <a:xfrm>
            <a:off x="0" y="0"/>
            <a:ext cx="9144000" cy="6858000"/>
          </a:xfrm>
          <a:prstGeom prst="rect">
            <a:avLst/>
          </a:prstGeom>
        </p:spPr>
      </p:pic>
      <p:sp>
        <p:nvSpPr>
          <p:cNvPr id="1026" name="Rectangle 2"/>
          <p:cNvSpPr>
            <a:spLocks noChangeArrowheads="1"/>
          </p:cNvSpPr>
          <p:nvPr/>
        </p:nvSpPr>
        <p:spPr bwMode="auto">
          <a:xfrm>
            <a:off x="457200" y="762000"/>
            <a:ext cx="83058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tab pos="409575" algn="l"/>
              </a:tabLst>
            </a:pPr>
            <a:r>
              <a:rPr kumimoji="0" lang="id-ID" sz="2000" b="0" i="0" u="none" strike="noStrike" cap="none" normalizeH="0" baseline="0" smtClean="0">
                <a:ln>
                  <a:noFill/>
                </a:ln>
                <a:solidFill>
                  <a:srgbClr val="000000"/>
                </a:solidFill>
                <a:effectLst/>
                <a:ea typeface="Calibri" pitchFamily="34" charset="0"/>
                <a:cs typeface="Times New Roman" pitchFamily="18" charset="0"/>
              </a:rPr>
              <a:t>a.   Data bencana alam (</a:t>
            </a:r>
            <a:r>
              <a:rPr kumimoji="0" lang="id-ID" sz="2000" b="0" i="1" u="none" strike="noStrike" cap="none" normalizeH="0" baseline="0" smtClean="0">
                <a:ln>
                  <a:noFill/>
                </a:ln>
                <a:solidFill>
                  <a:srgbClr val="000000"/>
                </a:solidFill>
                <a:effectLst/>
                <a:ea typeface="Calibri" pitchFamily="34" charset="0"/>
                <a:cs typeface="Times New Roman" pitchFamily="18" charset="0"/>
              </a:rPr>
              <a:t>natural disaster</a:t>
            </a:r>
            <a:r>
              <a:rPr kumimoji="0" lang="id-ID" sz="2000" b="0" i="0" u="none" strike="noStrike" cap="none" normalizeH="0" baseline="0" smtClean="0">
                <a:ln>
                  <a:noFill/>
                </a:ln>
                <a:solidFill>
                  <a:srgbClr val="000000"/>
                </a:solidFill>
                <a:effectLst/>
                <a:ea typeface="Calibri" pitchFamily="34" charset="0"/>
                <a:cs typeface="Times New Roman" pitchFamily="18" charset="0"/>
              </a:rPr>
              <a:t>) dapat di </a:t>
            </a:r>
            <a:r>
              <a:rPr kumimoji="0" lang="id-ID" sz="2000" b="1" i="0" u="none" strike="noStrike" cap="none" normalizeH="0" baseline="0" smtClean="0">
                <a:ln>
                  <a:noFill/>
                </a:ln>
                <a:solidFill>
                  <a:srgbClr val="000000"/>
                </a:solidFill>
                <a:effectLst/>
                <a:ea typeface="Calibri" pitchFamily="34" charset="0"/>
                <a:cs typeface="Times New Roman" pitchFamily="18" charset="0"/>
              </a:rPr>
              <a:t>spasial</a:t>
            </a:r>
            <a:r>
              <a:rPr kumimoji="0" lang="id-ID" sz="2000" b="0" i="0" u="none" strike="noStrike" cap="none" normalizeH="0" baseline="0" smtClean="0">
                <a:ln>
                  <a:noFill/>
                </a:ln>
                <a:solidFill>
                  <a:srgbClr val="000000"/>
                </a:solidFill>
                <a:effectLst/>
                <a:ea typeface="Calibri" pitchFamily="34" charset="0"/>
                <a:cs typeface="Times New Roman" pitchFamily="18" charset="0"/>
              </a:rPr>
              <a:t>kan </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id-ID" sz="2000" b="0" i="0" u="none" strike="noStrike" cap="none" normalizeH="0" baseline="0" smtClean="0">
                <a:ln>
                  <a:noFill/>
                </a:ln>
                <a:solidFill>
                  <a:srgbClr val="000000"/>
                </a:solidFill>
                <a:effectLst/>
                <a:ea typeface="Calibri" pitchFamily="34" charset="0"/>
                <a:cs typeface="Times New Roman" pitchFamily="18" charset="0"/>
              </a:rPr>
              <a:t>Mayoritas informasi adalah spasial/ruang dan dapat direkam dan dipetakan </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id-ID" sz="2000" b="0" i="0" u="none" strike="noStrike" cap="none" normalizeH="0" baseline="0" smtClean="0">
                <a:ln>
                  <a:noFill/>
                </a:ln>
                <a:solidFill>
                  <a:srgbClr val="000000"/>
                </a:solidFill>
                <a:effectLst/>
                <a:ea typeface="Calibri" pitchFamily="34" charset="0"/>
                <a:cs typeface="Times New Roman" pitchFamily="18" charset="0"/>
              </a:rPr>
              <a:t>Data yang dihasilkan berbagai organisasi pada dasar</a:t>
            </a:r>
            <a:r>
              <a:rPr kumimoji="0" lang="nb-NO" sz="2000" b="0" i="0" u="none" strike="noStrike" cap="none" normalizeH="0" baseline="0" smtClean="0">
                <a:ln>
                  <a:noFill/>
                </a:ln>
                <a:solidFill>
                  <a:srgbClr val="000000"/>
                </a:solidFill>
                <a:effectLst/>
                <a:ea typeface="Calibri" pitchFamily="34" charset="0"/>
                <a:cs typeface="Times New Roman" pitchFamily="18" charset="0"/>
              </a:rPr>
              <a:t>nya dapat digunakan dan dibagi bersama. </a:t>
            </a:r>
            <a:endParaRPr kumimoji="0" lang="en-US" sz="2000" b="0" i="0" u="none" strike="noStrike" cap="none" normalizeH="0" baseline="0" smtClean="0">
              <a:ln>
                <a:noFill/>
              </a:ln>
              <a:solidFill>
                <a:schemeClr val="tx1"/>
              </a:solidFill>
              <a:effectLst/>
            </a:endParaRPr>
          </a:p>
          <a:p>
            <a:pPr marL="347663" marR="0" lvl="0" indent="-347663" algn="just" defTabSz="914400" rtl="0" eaLnBrk="0" fontAlgn="base" latinLnBrk="0" hangingPunct="0">
              <a:lnSpc>
                <a:spcPct val="100000"/>
              </a:lnSpc>
              <a:spcBef>
                <a:spcPts val="1200"/>
              </a:spcBef>
              <a:spcAft>
                <a:spcPct val="0"/>
              </a:spcAft>
              <a:buClrTx/>
              <a:buSzTx/>
              <a:buFontTx/>
              <a:buNone/>
              <a:tabLst>
                <a:tab pos="409575" algn="l"/>
              </a:tabLst>
            </a:pPr>
            <a:r>
              <a:rPr kumimoji="0" lang="nb-NO" sz="2000" b="0" i="0" u="none" strike="noStrike" cap="none" normalizeH="0" baseline="0" smtClean="0">
                <a:ln>
                  <a:noFill/>
                </a:ln>
                <a:solidFill>
                  <a:srgbClr val="000000"/>
                </a:solidFill>
                <a:effectLst/>
                <a:ea typeface="Calibri" pitchFamily="34" charset="0"/>
                <a:cs typeface="Times New Roman" pitchFamily="18" charset="0"/>
              </a:rPr>
              <a:t>b.  Integrasi Penginderaan Jauh dan SIG dapat digunakan dalam </a:t>
            </a:r>
            <a:r>
              <a:rPr kumimoji="0" lang="nb-NO" sz="2000" b="1" i="0" u="none" strike="noStrike" cap="none" normalizeH="0" baseline="0" smtClean="0">
                <a:ln>
                  <a:noFill/>
                </a:ln>
                <a:solidFill>
                  <a:srgbClr val="000000"/>
                </a:solidFill>
                <a:effectLst/>
                <a:ea typeface="Calibri" pitchFamily="34" charset="0"/>
                <a:cs typeface="Times New Roman" pitchFamily="18" charset="0"/>
              </a:rPr>
              <a:t>mengelola</a:t>
            </a:r>
            <a:r>
              <a:rPr kumimoji="0" lang="nb-NO" sz="2000" b="0" i="0" u="none" strike="noStrike" cap="none" normalizeH="0" baseline="0" smtClean="0">
                <a:ln>
                  <a:noFill/>
                </a:ln>
                <a:solidFill>
                  <a:srgbClr val="000000"/>
                </a:solidFill>
                <a:effectLst/>
                <a:ea typeface="Calibri" pitchFamily="34" charset="0"/>
                <a:cs typeface="Times New Roman" pitchFamily="18" charset="0"/>
              </a:rPr>
              <a:t> dan </a:t>
            </a:r>
            <a:r>
              <a:rPr kumimoji="0" lang="nb-NO" sz="2000" b="1" i="0" u="none" strike="noStrike" cap="none" normalizeH="0" baseline="0" smtClean="0">
                <a:ln>
                  <a:noFill/>
                </a:ln>
                <a:solidFill>
                  <a:srgbClr val="000000"/>
                </a:solidFill>
                <a:effectLst/>
                <a:ea typeface="Calibri" pitchFamily="34" charset="0"/>
                <a:cs typeface="Times New Roman" pitchFamily="18" charset="0"/>
              </a:rPr>
              <a:t>visualisasi data</a:t>
            </a:r>
            <a:r>
              <a:rPr kumimoji="0" lang="nb-NO" sz="2000" b="0" i="0" u="none" strike="noStrike" cap="none" normalizeH="0" baseline="0" smtClean="0">
                <a:ln>
                  <a:noFill/>
                </a:ln>
                <a:solidFill>
                  <a:srgbClr val="000000"/>
                </a:solidFill>
                <a:effectLst/>
                <a:ea typeface="Calibri" pitchFamily="34" charset="0"/>
                <a:cs typeface="Times New Roman" pitchFamily="18" charset="0"/>
              </a:rPr>
              <a:t> </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nb-NO" sz="2000" b="0" i="0" u="none" strike="noStrike" cap="none" normalizeH="0" baseline="0" smtClean="0">
                <a:ln>
                  <a:noFill/>
                </a:ln>
                <a:solidFill>
                  <a:srgbClr val="000000"/>
                </a:solidFill>
                <a:effectLst/>
                <a:ea typeface="Calibri" pitchFamily="34" charset="0"/>
                <a:cs typeface="Times New Roman" pitchFamily="18" charset="0"/>
              </a:rPr>
              <a:t>Data dapat dikumpulkan, ditata, dianalisa, dan ditayangkan</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nb-NO" sz="2000" b="0" i="0" u="none" strike="noStrike" cap="none" normalizeH="0" baseline="0" smtClean="0">
                <a:ln>
                  <a:noFill/>
                </a:ln>
                <a:solidFill>
                  <a:srgbClr val="000000"/>
                </a:solidFill>
                <a:effectLst/>
                <a:ea typeface="Calibri" pitchFamily="34" charset="0"/>
                <a:cs typeface="Times New Roman" pitchFamily="18" charset="0"/>
              </a:rPr>
              <a:t>Visualisasi situasi darurat atau bencana secara efektif </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nb-NO" sz="2000" b="0" i="0" u="none" strike="noStrike" cap="none" normalizeH="0" baseline="0" smtClean="0">
                <a:ln>
                  <a:noFill/>
                </a:ln>
                <a:solidFill>
                  <a:srgbClr val="000000"/>
                </a:solidFill>
                <a:effectLst/>
                <a:ea typeface="Calibri" pitchFamily="34" charset="0"/>
                <a:cs typeface="Times New Roman" pitchFamily="18" charset="0"/>
              </a:rPr>
              <a:t>Membawa banyak sumber informasi pada suatu fokus (konsolidasi data).</a:t>
            </a:r>
            <a:endParaRPr kumimoji="0" lang="en-US" sz="2000" b="0" i="0" u="none" strike="noStrike" cap="none" normalizeH="0" baseline="0" smtClean="0">
              <a:ln>
                <a:noFill/>
              </a:ln>
              <a:solidFill>
                <a:schemeClr val="tx1"/>
              </a:solidFill>
              <a:effectLst/>
            </a:endParaRPr>
          </a:p>
          <a:p>
            <a:pPr marL="347663" marR="0" lvl="0" indent="-347663" algn="just" defTabSz="914400" rtl="0" eaLnBrk="0" fontAlgn="base" latinLnBrk="0" hangingPunct="0">
              <a:lnSpc>
                <a:spcPct val="100000"/>
              </a:lnSpc>
              <a:spcBef>
                <a:spcPts val="1200"/>
              </a:spcBef>
              <a:spcAft>
                <a:spcPct val="0"/>
              </a:spcAft>
              <a:buClrTx/>
              <a:buSzTx/>
              <a:buFontTx/>
              <a:buNone/>
            </a:pPr>
            <a:r>
              <a:rPr kumimoji="0" lang="nb-NO" sz="2000" b="0" i="0" u="none" strike="noStrike" cap="none" normalizeH="0" baseline="0" smtClean="0">
                <a:ln>
                  <a:noFill/>
                </a:ln>
                <a:solidFill>
                  <a:srgbClr val="000000"/>
                </a:solidFill>
                <a:effectLst/>
                <a:ea typeface="Calibri" pitchFamily="34" charset="0"/>
                <a:cs typeface="Times New Roman" pitchFamily="18" charset="0"/>
              </a:rPr>
              <a:t>c.</a:t>
            </a:r>
            <a:r>
              <a:rPr kumimoji="0" lang="nb-NO" sz="2000" b="0" i="0" u="none" strike="noStrike" cap="none" normalizeH="0" smtClean="0">
                <a:ln>
                  <a:noFill/>
                </a:ln>
                <a:solidFill>
                  <a:srgbClr val="000000"/>
                </a:solidFill>
                <a:effectLst/>
                <a:ea typeface="Calibri" pitchFamily="34" charset="0"/>
                <a:cs typeface="Times New Roman" pitchFamily="18" charset="0"/>
              </a:rPr>
              <a:t> </a:t>
            </a:r>
            <a:r>
              <a:rPr kumimoji="0" lang="nb-NO" sz="2000" b="0" i="0" u="none" strike="noStrike" cap="none" normalizeH="0" baseline="0" smtClean="0">
                <a:ln>
                  <a:noFill/>
                </a:ln>
                <a:solidFill>
                  <a:srgbClr val="000000"/>
                </a:solidFill>
                <a:effectLst/>
                <a:ea typeface="Calibri" pitchFamily="34" charset="0"/>
                <a:cs typeface="Times New Roman" pitchFamily="18" charset="0"/>
              </a:rPr>
              <a:t>Integrasi Penginderaan Jauh dan Sistem Informasi Geografis dapat digunakan dalam </a:t>
            </a:r>
            <a:r>
              <a:rPr kumimoji="0" lang="nb-NO" sz="2000" b="1" i="0" u="none" strike="noStrike" cap="none" normalizeH="0" baseline="0" smtClean="0">
                <a:ln>
                  <a:noFill/>
                </a:ln>
                <a:solidFill>
                  <a:srgbClr val="000000"/>
                </a:solidFill>
                <a:effectLst/>
                <a:ea typeface="Calibri" pitchFamily="34" charset="0"/>
                <a:cs typeface="Times New Roman" pitchFamily="18" charset="0"/>
              </a:rPr>
              <a:t>analisis</a:t>
            </a:r>
            <a:r>
              <a:rPr kumimoji="0" lang="nb-NO" sz="2000" b="0" i="0" u="none" strike="noStrike" cap="none" normalizeH="0" baseline="0" smtClean="0">
                <a:ln>
                  <a:noFill/>
                </a:ln>
                <a:solidFill>
                  <a:srgbClr val="000000"/>
                </a:solidFill>
                <a:effectLst/>
                <a:ea typeface="Calibri" pitchFamily="34" charset="0"/>
                <a:cs typeface="Times New Roman" pitchFamily="18" charset="0"/>
              </a:rPr>
              <a:t> dan </a:t>
            </a:r>
            <a:r>
              <a:rPr kumimoji="0" lang="nb-NO" sz="2000" b="1" i="0" u="none" strike="noStrike" cap="none" normalizeH="0" baseline="0" smtClean="0">
                <a:ln>
                  <a:noFill/>
                </a:ln>
                <a:solidFill>
                  <a:srgbClr val="000000"/>
                </a:solidFill>
                <a:effectLst/>
                <a:ea typeface="Calibri" pitchFamily="34" charset="0"/>
                <a:cs typeface="Times New Roman" pitchFamily="18" charset="0"/>
              </a:rPr>
              <a:t>modeling spasial</a:t>
            </a:r>
            <a:r>
              <a:rPr kumimoji="0" lang="nb-NO" sz="2000" b="0" i="0" u="none" strike="noStrike" cap="none" normalizeH="0" baseline="0" smtClean="0">
                <a:ln>
                  <a:noFill/>
                </a:ln>
                <a:solidFill>
                  <a:srgbClr val="000000"/>
                </a:solidFill>
                <a:effectLst/>
                <a:ea typeface="Calibri" pitchFamily="34" charset="0"/>
                <a:cs typeface="Times New Roman" pitchFamily="18" charset="0"/>
              </a:rPr>
              <a:t> </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nb-NO" sz="2000" b="0" i="0" u="none" strike="noStrike" cap="none" normalizeH="0" baseline="0" smtClean="0">
                <a:ln>
                  <a:noFill/>
                </a:ln>
                <a:solidFill>
                  <a:srgbClr val="000000"/>
                </a:solidFill>
                <a:effectLst/>
                <a:ea typeface="Calibri" pitchFamily="34" charset="0"/>
                <a:cs typeface="Times New Roman" pitchFamily="18" charset="0"/>
              </a:rPr>
              <a:t>Analisa dan mengestimasi kondisi (</a:t>
            </a:r>
            <a:r>
              <a:rPr kumimoji="0" lang="nb-NO" sz="2000" b="1" i="0" u="none" strike="noStrike" cap="none" normalizeH="0" baseline="0" smtClean="0">
                <a:ln>
                  <a:noFill/>
                </a:ln>
                <a:solidFill>
                  <a:srgbClr val="000000"/>
                </a:solidFill>
                <a:effectLst/>
                <a:ea typeface="Calibri" pitchFamily="34" charset="0"/>
                <a:cs typeface="Times New Roman" pitchFamily="18" charset="0"/>
              </a:rPr>
              <a:t>sebelum</a:t>
            </a:r>
            <a:r>
              <a:rPr kumimoji="0" lang="nb-NO" sz="2000" b="0" i="0" u="none" strike="noStrike" cap="none" normalizeH="0" baseline="0" smtClean="0">
                <a:ln>
                  <a:noFill/>
                </a:ln>
                <a:solidFill>
                  <a:srgbClr val="000000"/>
                </a:solidFill>
                <a:effectLst/>
                <a:ea typeface="Calibri" pitchFamily="34" charset="0"/>
                <a:cs typeface="Times New Roman" pitchFamily="18" charset="0"/>
              </a:rPr>
              <a:t>, </a:t>
            </a:r>
            <a:r>
              <a:rPr kumimoji="0" lang="nb-NO" sz="2000" b="1" i="0" u="none" strike="noStrike" cap="none" normalizeH="0" baseline="0" smtClean="0">
                <a:ln>
                  <a:noFill/>
                </a:ln>
                <a:solidFill>
                  <a:srgbClr val="000000"/>
                </a:solidFill>
                <a:effectLst/>
                <a:ea typeface="Calibri" pitchFamily="34" charset="0"/>
                <a:cs typeface="Times New Roman" pitchFamily="18" charset="0"/>
              </a:rPr>
              <a:t>selama</a:t>
            </a:r>
            <a:r>
              <a:rPr kumimoji="0" lang="nb-NO" sz="2000" b="0" i="0" u="none" strike="noStrike" cap="none" normalizeH="0" baseline="0" smtClean="0">
                <a:ln>
                  <a:noFill/>
                </a:ln>
                <a:solidFill>
                  <a:srgbClr val="000000"/>
                </a:solidFill>
                <a:effectLst/>
                <a:ea typeface="Calibri" pitchFamily="34" charset="0"/>
                <a:cs typeface="Times New Roman" pitchFamily="18" charset="0"/>
              </a:rPr>
              <a:t>, </a:t>
            </a:r>
            <a:r>
              <a:rPr kumimoji="0" lang="nb-NO" sz="2000" b="1" i="0" u="none" strike="noStrike" cap="none" normalizeH="0" baseline="0" smtClean="0">
                <a:ln>
                  <a:noFill/>
                </a:ln>
                <a:solidFill>
                  <a:srgbClr val="000000"/>
                </a:solidFill>
                <a:effectLst/>
                <a:ea typeface="Calibri" pitchFamily="34" charset="0"/>
                <a:cs typeface="Times New Roman" pitchFamily="18" charset="0"/>
              </a:rPr>
              <a:t>setelah</a:t>
            </a:r>
            <a:r>
              <a:rPr kumimoji="0" lang="nb-NO" sz="2000" b="0" i="0" u="none" strike="noStrike" cap="none" normalizeH="0" baseline="0" smtClean="0">
                <a:ln>
                  <a:noFill/>
                </a:ln>
                <a:solidFill>
                  <a:srgbClr val="000000"/>
                </a:solidFill>
                <a:effectLst/>
                <a:ea typeface="Calibri" pitchFamily="34" charset="0"/>
                <a:cs typeface="Times New Roman" pitchFamily="18" charset="0"/>
              </a:rPr>
              <a:t>) bencana alam</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nb-NO" sz="2000" b="0" i="0" u="none" strike="noStrike" cap="none" normalizeH="0" baseline="0" smtClean="0">
                <a:ln>
                  <a:noFill/>
                </a:ln>
                <a:solidFill>
                  <a:srgbClr val="000000"/>
                </a:solidFill>
                <a:effectLst/>
                <a:ea typeface="Calibri" pitchFamily="34" charset="0"/>
                <a:cs typeface="Times New Roman" pitchFamily="18" charset="0"/>
              </a:rPr>
              <a:t>Mengetahui di mana dan bagaimana caranya menanggapi </a:t>
            </a:r>
            <a:r>
              <a:rPr kumimoji="0" lang="it-IT" sz="2000" b="0" i="0" u="none" strike="noStrike" cap="none" normalizeH="0" baseline="0" smtClean="0">
                <a:ln>
                  <a:noFill/>
                </a:ln>
                <a:solidFill>
                  <a:srgbClr val="000000"/>
                </a:solidFill>
                <a:effectLst/>
                <a:ea typeface="Calibri" pitchFamily="34" charset="0"/>
                <a:cs typeface="Times New Roman" pitchFamily="18" charset="0"/>
              </a:rPr>
              <a:t>bencana</a:t>
            </a:r>
            <a:endParaRPr kumimoji="0" lang="en-US" sz="2000" b="0" i="0" u="none" strike="noStrike" cap="none" normalizeH="0" baseline="0" smtClean="0">
              <a:ln>
                <a:noFill/>
              </a:ln>
              <a:solidFill>
                <a:schemeClr val="tx1"/>
              </a:solidFill>
              <a:effectLst/>
            </a:endParaRPr>
          </a:p>
          <a:p>
            <a:pPr marL="739775" marR="0" lvl="1" indent="-282575" algn="just" defTabSz="914400" rtl="0" eaLnBrk="0" fontAlgn="base" latinLnBrk="0" hangingPunct="0">
              <a:lnSpc>
                <a:spcPct val="100000"/>
              </a:lnSpc>
              <a:spcBef>
                <a:spcPct val="0"/>
              </a:spcBef>
              <a:spcAft>
                <a:spcPct val="0"/>
              </a:spcAft>
              <a:buClrTx/>
              <a:buSzTx/>
              <a:buFont typeface="Symbol" pitchFamily="18" charset="2"/>
              <a:buChar char=""/>
            </a:pPr>
            <a:r>
              <a:rPr kumimoji="0" lang="it-IT" sz="2000" b="0" i="0" u="none" strike="noStrike" cap="none" normalizeH="0" baseline="0" smtClean="0">
                <a:ln>
                  <a:noFill/>
                </a:ln>
                <a:solidFill>
                  <a:srgbClr val="000000"/>
                </a:solidFill>
                <a:effectLst/>
                <a:ea typeface="Calibri" pitchFamily="34" charset="0"/>
                <a:cs typeface="Times New Roman" pitchFamily="18" charset="0"/>
              </a:rPr>
              <a:t>Mengetahui dengan baik lokasi yang merupakan daerah berbahaya melalui proses analisis dan modeling.</a:t>
            </a:r>
            <a:endParaRPr kumimoji="0" lang="it-IT" sz="2000" b="0" i="0" u="none" strike="noStrike" cap="none" normalizeH="0" baseline="0" smtClean="0">
              <a:ln>
                <a:noFill/>
              </a:ln>
              <a:solidFill>
                <a:schemeClr val="tx1"/>
              </a:solidFill>
              <a:effectLst/>
            </a:endParaRPr>
          </a:p>
        </p:txBody>
      </p:sp>
      <p:sp>
        <p:nvSpPr>
          <p:cNvPr id="5" name="Rectangle 4"/>
          <p:cNvSpPr/>
          <p:nvPr/>
        </p:nvSpPr>
        <p:spPr>
          <a:xfrm>
            <a:off x="0" y="228600"/>
            <a:ext cx="9144000"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174625" algn="just" fontAlgn="base">
              <a:spcBef>
                <a:spcPct val="0"/>
              </a:spcBef>
              <a:spcAft>
                <a:spcPct val="0"/>
              </a:spcAft>
              <a:tabLst>
                <a:tab pos="409575" algn="l"/>
              </a:tabLst>
            </a:pPr>
            <a:r>
              <a:rPr lang="id-ID" sz="2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Calibri" pitchFamily="34" charset="0"/>
                <a:cs typeface="Times New Roman" pitchFamily="18" charset="0"/>
              </a:rPr>
              <a:t>Kemampuan </a:t>
            </a:r>
            <a:r>
              <a:rPr lang="fi-FI" sz="2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ea typeface="Calibri" pitchFamily="34" charset="0"/>
                <a:cs typeface="Times New Roman" pitchFamily="18" charset="0"/>
              </a:rPr>
              <a:t>PJ dan SIG dalam Managemen Bencana</a:t>
            </a:r>
            <a:endParaRPr lang="en-US" sz="2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g_T_6Y.gif"/>
          <p:cNvPicPr>
            <a:picLocks noChangeAspect="1"/>
          </p:cNvPicPr>
          <p:nvPr/>
        </p:nvPicPr>
        <p:blipFill>
          <a:blip r:embed="rId2"/>
          <a:stretch>
            <a:fillRect/>
          </a:stretch>
        </p:blipFill>
        <p:spPr>
          <a:xfrm>
            <a:off x="0" y="0"/>
            <a:ext cx="9144000" cy="6858000"/>
          </a:xfrm>
          <a:prstGeom prst="rect">
            <a:avLst/>
          </a:prstGeom>
        </p:spPr>
      </p:pic>
      <p:sp>
        <p:nvSpPr>
          <p:cNvPr id="1025" name="Rectangle 1"/>
          <p:cNvSpPr>
            <a:spLocks noChangeArrowheads="1"/>
          </p:cNvSpPr>
          <p:nvPr/>
        </p:nvSpPr>
        <p:spPr bwMode="auto">
          <a:xfrm>
            <a:off x="762000" y="1066800"/>
            <a:ext cx="8001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ts val="1200"/>
              </a:spcBef>
              <a:spcAft>
                <a:spcPct val="0"/>
              </a:spcAft>
              <a:buClrTx/>
              <a:buSzTx/>
              <a:buFont typeface="+mj-lt"/>
              <a:buAutoNum type="arabicPeriod"/>
              <a:tabLst>
                <a:tab pos="320675" algn="l"/>
              </a:tabLst>
            </a:pPr>
            <a:r>
              <a:rPr kumimoji="0" lang="en-US" sz="2400" b="0" i="0" u="none" strike="noStrike" cap="none" normalizeH="0" baseline="0" smtClean="0">
                <a:ln>
                  <a:noFill/>
                </a:ln>
                <a:solidFill>
                  <a:srgbClr val="000000"/>
                </a:solidFill>
                <a:effectLst/>
                <a:ea typeface="Calibri" pitchFamily="34" charset="0"/>
                <a:cs typeface="Times New Roman" pitchFamily="18" charset="0"/>
              </a:rPr>
              <a:t>Pembuatan data SIG dari pengukuran fenomena geografis di lapangan, yaitu lokasi Rumah alm. Mbah Marijan</a:t>
            </a:r>
            <a:endParaRPr kumimoji="0" lang="en-US" sz="2400" b="0" i="0" u="none" strike="noStrike" cap="none" normalizeH="0" baseline="0" smtClean="0">
              <a:ln>
                <a:noFill/>
              </a:ln>
              <a:solidFill>
                <a:schemeClr val="tx1"/>
              </a:solidFill>
              <a:effectLst/>
            </a:endParaRPr>
          </a:p>
          <a:p>
            <a:pPr marL="457200" marR="0" lvl="0" indent="-457200" algn="l" defTabSz="914400" rtl="0" eaLnBrk="0" fontAlgn="base" latinLnBrk="0" hangingPunct="0">
              <a:lnSpc>
                <a:spcPct val="100000"/>
              </a:lnSpc>
              <a:spcBef>
                <a:spcPts val="1200"/>
              </a:spcBef>
              <a:spcAft>
                <a:spcPct val="0"/>
              </a:spcAft>
              <a:buClrTx/>
              <a:buSzTx/>
              <a:buFont typeface="+mj-lt"/>
              <a:buAutoNum type="arabicPeriod"/>
              <a:tabLst>
                <a:tab pos="320675" algn="l"/>
              </a:tabLst>
            </a:pPr>
            <a:r>
              <a:rPr kumimoji="0" lang="en-US" sz="2400" b="0" i="0" u="none" strike="noStrike" cap="none" normalizeH="0" baseline="0" smtClean="0">
                <a:ln>
                  <a:noFill/>
                </a:ln>
                <a:solidFill>
                  <a:srgbClr val="000000"/>
                </a:solidFill>
                <a:effectLst/>
                <a:ea typeface="Calibri" pitchFamily="34" charset="0"/>
                <a:cs typeface="Times New Roman" pitchFamily="18" charset="0"/>
              </a:rPr>
              <a:t>Pembuatan Zona Bahaya Merapi melalui </a:t>
            </a:r>
            <a:r>
              <a:rPr kumimoji="0" lang="en-US" sz="2400" b="0" i="1" u="none" strike="noStrike" cap="none" normalizeH="0" baseline="0" smtClean="0">
                <a:ln>
                  <a:noFill/>
                </a:ln>
                <a:solidFill>
                  <a:srgbClr val="000000"/>
                </a:solidFill>
                <a:effectLst/>
                <a:ea typeface="Calibri" pitchFamily="34" charset="0"/>
                <a:cs typeface="Times New Roman" pitchFamily="18" charset="0"/>
              </a:rPr>
              <a:t>buffer </a:t>
            </a:r>
            <a:r>
              <a:rPr kumimoji="0" lang="en-US" sz="2400" b="0" i="0" u="none" strike="noStrike" cap="none" normalizeH="0" baseline="0" smtClean="0">
                <a:ln>
                  <a:noFill/>
                </a:ln>
                <a:solidFill>
                  <a:srgbClr val="000000"/>
                </a:solidFill>
                <a:effectLst/>
                <a:ea typeface="Calibri" pitchFamily="34" charset="0"/>
                <a:cs typeface="Times New Roman" pitchFamily="18" charset="0"/>
              </a:rPr>
              <a:t>dengan jarak 10 km, 15 km, dan 20 km</a:t>
            </a:r>
            <a:endParaRPr kumimoji="0" lang="en-US" sz="2400" b="0" i="0" u="none" strike="noStrike" cap="none" normalizeH="0" baseline="0" smtClean="0">
              <a:ln>
                <a:noFill/>
              </a:ln>
              <a:solidFill>
                <a:schemeClr val="tx1"/>
              </a:solidFill>
              <a:effectLst/>
            </a:endParaRPr>
          </a:p>
          <a:p>
            <a:pPr marL="457200" marR="0" lvl="0" indent="-457200" algn="l" defTabSz="914400" rtl="0" eaLnBrk="0" fontAlgn="base" latinLnBrk="0" hangingPunct="0">
              <a:lnSpc>
                <a:spcPct val="100000"/>
              </a:lnSpc>
              <a:spcBef>
                <a:spcPts val="1200"/>
              </a:spcBef>
              <a:spcAft>
                <a:spcPct val="0"/>
              </a:spcAft>
              <a:buClrTx/>
              <a:buSzTx/>
              <a:buFont typeface="+mj-lt"/>
              <a:buAutoNum type="arabicPeriod"/>
              <a:tabLst>
                <a:tab pos="320675" algn="l"/>
              </a:tabLst>
            </a:pPr>
            <a:r>
              <a:rPr kumimoji="0" lang="en-US" sz="2400" b="0" i="0" u="none" strike="noStrike" cap="none" normalizeH="0" baseline="0" smtClean="0">
                <a:ln>
                  <a:noFill/>
                </a:ln>
                <a:solidFill>
                  <a:srgbClr val="000000"/>
                </a:solidFill>
                <a:effectLst/>
                <a:ea typeface="Calibri" pitchFamily="34" charset="0"/>
                <a:cs typeface="Times New Roman" pitchFamily="18" charset="0"/>
              </a:rPr>
              <a:t>Query data-data spasial tersedia baik data tunggal maupun multiple data</a:t>
            </a:r>
            <a:endParaRPr kumimoji="0" lang="en-US" sz="2400" b="0" i="0" u="none" strike="noStrike" cap="none" normalizeH="0" baseline="0" smtClean="0">
              <a:ln>
                <a:noFill/>
              </a:ln>
              <a:solidFill>
                <a:schemeClr val="tx1"/>
              </a:solidFill>
              <a:effectLst/>
            </a:endParaRPr>
          </a:p>
          <a:p>
            <a:pPr marL="457200" marR="0" lvl="0" indent="-457200" algn="l" defTabSz="914400" rtl="0" eaLnBrk="0" fontAlgn="base" latinLnBrk="0" hangingPunct="0">
              <a:lnSpc>
                <a:spcPct val="100000"/>
              </a:lnSpc>
              <a:spcBef>
                <a:spcPts val="1200"/>
              </a:spcBef>
              <a:spcAft>
                <a:spcPct val="0"/>
              </a:spcAft>
              <a:buClrTx/>
              <a:buSzTx/>
              <a:buFont typeface="+mj-lt"/>
              <a:buAutoNum type="arabicPeriod"/>
              <a:tabLst>
                <a:tab pos="320675" algn="l"/>
              </a:tabLst>
            </a:pPr>
            <a:r>
              <a:rPr kumimoji="0" lang="en-US" sz="2400" b="0" i="0" u="none" strike="noStrike" cap="none" normalizeH="0" baseline="0" smtClean="0">
                <a:ln>
                  <a:noFill/>
                </a:ln>
                <a:solidFill>
                  <a:srgbClr val="000000"/>
                </a:solidFill>
                <a:effectLst/>
                <a:ea typeface="Calibri" pitchFamily="34" charset="0"/>
                <a:cs typeface="Times New Roman" pitchFamily="18" charset="0"/>
              </a:rPr>
              <a:t>Pemantauan daerah daerah yang terkena awan Panas dan lahar dingin Letusan Gunung Merapi</a:t>
            </a:r>
            <a:endParaRPr kumimoji="0" lang="en-US" sz="2400" b="0" i="0" u="none" strike="noStrike" cap="none" normalizeH="0" baseline="0" smtClean="0">
              <a:ln>
                <a:noFill/>
              </a:ln>
              <a:solidFill>
                <a:schemeClr val="tx1"/>
              </a:solidFill>
              <a:effectLst/>
            </a:endParaRPr>
          </a:p>
          <a:p>
            <a:pPr marL="457200" marR="0" lvl="0" indent="-457200" algn="l" defTabSz="914400" rtl="0" eaLnBrk="0" fontAlgn="base" latinLnBrk="0" hangingPunct="0">
              <a:lnSpc>
                <a:spcPct val="100000"/>
              </a:lnSpc>
              <a:spcBef>
                <a:spcPts val="1200"/>
              </a:spcBef>
              <a:spcAft>
                <a:spcPct val="0"/>
              </a:spcAft>
              <a:buClrTx/>
              <a:buSzTx/>
              <a:buFont typeface="+mj-lt"/>
              <a:buAutoNum type="arabicPeriod"/>
              <a:tabLst>
                <a:tab pos="320675" algn="l"/>
              </a:tabLst>
            </a:pPr>
            <a:r>
              <a:rPr kumimoji="0" lang="en-US" sz="2400" b="0" i="0" u="none" strike="noStrike" cap="none" normalizeH="0" baseline="0" smtClean="0">
                <a:ln>
                  <a:noFill/>
                </a:ln>
                <a:solidFill>
                  <a:srgbClr val="000000"/>
                </a:solidFill>
                <a:effectLst/>
                <a:ea typeface="Calibri" pitchFamily="34" charset="0"/>
                <a:cs typeface="Times New Roman" pitchFamily="18" charset="0"/>
              </a:rPr>
              <a:t>Pengukuran dearah-daerah pertanaian dan permukiman yang terkena awan Panas Letusan Gunung Merapi</a:t>
            </a:r>
            <a:endParaRPr kumimoji="0" lang="en-US" sz="2400" b="0" i="0" u="none" strike="noStrike" cap="none" normalizeH="0" baseline="0" smtClean="0">
              <a:ln>
                <a:noFill/>
              </a:ln>
              <a:solidFill>
                <a:schemeClr val="tx1"/>
              </a:solidFill>
              <a:effectLst/>
            </a:endParaRPr>
          </a:p>
        </p:txBody>
      </p:sp>
      <p:sp>
        <p:nvSpPr>
          <p:cNvPr id="3" name="Rectangle 2"/>
          <p:cNvSpPr/>
          <p:nvPr/>
        </p:nvSpPr>
        <p:spPr>
          <a:xfrm>
            <a:off x="0" y="304800"/>
            <a:ext cx="8077200" cy="523220"/>
          </a:xfrm>
          <a:prstGeom prst="rect">
            <a:avLst/>
          </a:prstGeom>
        </p:spPr>
        <p:txBody>
          <a:bodyPr wrap="square">
            <a:spAutoFit/>
          </a:bodyPr>
          <a:lstStyle/>
          <a:p>
            <a:pPr lvl="0" indent="457200" fontAlgn="base">
              <a:spcBef>
                <a:spcPct val="0"/>
              </a:spcBef>
              <a:spcAft>
                <a:spcPct val="0"/>
              </a:spcAft>
              <a:tabLst>
                <a:tab pos="320675" algn="l"/>
              </a:tabLst>
            </a:pPr>
            <a:r>
              <a:rPr lang="en-US" sz="2800" b="1" spc="50" smtClean="0">
                <a:ln w="13500">
                  <a:solidFill>
                    <a:schemeClr val="accent1">
                      <a:shade val="2500"/>
                      <a:alpha val="6500"/>
                    </a:schemeClr>
                  </a:solidFill>
                  <a:prstDash val="solid"/>
                </a:ln>
                <a:solidFill>
                  <a:srgbClr val="7030A0"/>
                </a:solidFill>
                <a:effectLst>
                  <a:innerShdw blurRad="50900" dist="38500" dir="13500000">
                    <a:srgbClr val="000000">
                      <a:alpha val="60000"/>
                    </a:srgbClr>
                  </a:innerShdw>
                </a:effectLst>
                <a:ea typeface="Calibri" pitchFamily="34" charset="0"/>
                <a:cs typeface="Times New Roman" pitchFamily="18" charset="0"/>
              </a:rPr>
              <a:t>Latihan yang dilaksanakan pada workshop ini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rawing1.bmp"/>
          <p:cNvPicPr>
            <a:picLocks noChangeAspect="1"/>
          </p:cNvPicPr>
          <p:nvPr/>
        </p:nvPicPr>
        <p:blipFill>
          <a:blip r:embed="rId2"/>
          <a:stretch>
            <a:fillRect/>
          </a:stretch>
        </p:blipFill>
        <p:spPr>
          <a:xfrm>
            <a:off x="457199" y="153848"/>
            <a:ext cx="8135685" cy="647555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9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G. MERAPI</a:t>
            </a:r>
            <a:endParaRPr lang="en-US"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667000"/>
            <a:ext cx="9001182" cy="1107996"/>
          </a:xfrm>
          <a:prstGeom prst="rect">
            <a:avLst/>
          </a:prstGeom>
          <a:noFill/>
        </p:spPr>
        <p:txBody>
          <a:bodyPr wrap="none" rtlCol="0">
            <a:spAutoFit/>
          </a:bodyPr>
          <a:lstStyle/>
          <a:p>
            <a:r>
              <a:rPr lang="en-US" sz="6600" dirty="0" smtClean="0">
                <a:latin typeface="Monotype Corsiva" pitchFamily="66" charset="0"/>
              </a:rPr>
              <a:t>Merapi yang indah dan subur</a:t>
            </a:r>
            <a:endParaRPr lang="en-US" sz="6600" dirty="0">
              <a:latin typeface="Monotype Corsiva"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unt-merapi-steam-179637-sw.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667000"/>
            <a:ext cx="7356501" cy="1107996"/>
          </a:xfrm>
          <a:prstGeom prst="rect">
            <a:avLst/>
          </a:prstGeom>
          <a:noFill/>
        </p:spPr>
        <p:txBody>
          <a:bodyPr wrap="none" rtlCol="0">
            <a:spAutoFit/>
          </a:bodyPr>
          <a:lstStyle/>
          <a:p>
            <a:r>
              <a:rPr lang="en-US" sz="6600" dirty="0" smtClean="0">
                <a:latin typeface="Monotype Corsiva" pitchFamily="66" charset="0"/>
              </a:rPr>
              <a:t>Merapi yang begemuruh</a:t>
            </a:r>
            <a:endParaRPr lang="en-US" sz="6600" dirty="0">
              <a:latin typeface="Monotype Corsiva"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1105-mount-merapi-releases-volcanic-material_28372_600x450.jp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unt-merapi-ash-building_28103_600x450.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1105-dead-bird-in-cage-covered-in-ash_28369_600x450.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667000"/>
            <a:ext cx="7715574" cy="1107996"/>
          </a:xfrm>
          <a:prstGeom prst="rect">
            <a:avLst/>
          </a:prstGeom>
          <a:noFill/>
        </p:spPr>
        <p:txBody>
          <a:bodyPr wrap="none" rtlCol="0">
            <a:spAutoFit/>
          </a:bodyPr>
          <a:lstStyle/>
          <a:p>
            <a:r>
              <a:rPr lang="en-US" sz="6600" dirty="0" smtClean="0">
                <a:latin typeface="Monotype Corsiva" pitchFamily="66" charset="0"/>
              </a:rPr>
              <a:t>Bencana Gunung Berapi</a:t>
            </a:r>
            <a:endParaRPr lang="en-US" sz="6600" dirty="0">
              <a:latin typeface="Monotype Corsiva" pitchFamily="66"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gma Merapi1.png"/>
          <p:cNvPicPr>
            <a:picLocks noChangeAspect="1"/>
          </p:cNvPicPr>
          <p:nvPr/>
        </p:nvPicPr>
        <p:blipFill>
          <a:blip r:embed="rId2"/>
          <a:stretch>
            <a:fillRect/>
          </a:stretch>
        </p:blipFill>
        <p:spPr>
          <a:xfrm>
            <a:off x="0" y="285748"/>
            <a:ext cx="9144000" cy="657225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sterfig1.jpg"/>
          <p:cNvPicPr>
            <a:picLocks noChangeAspect="1"/>
          </p:cNvPicPr>
          <p:nvPr/>
        </p:nvPicPr>
        <p:blipFill>
          <a:blip r:embed="rId2"/>
          <a:stretch>
            <a:fillRect/>
          </a:stretch>
        </p:blipFill>
        <p:spPr>
          <a:xfrm>
            <a:off x="1878676" y="0"/>
            <a:ext cx="5386647"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api-volcano-magma-chambers.jpg"/>
          <p:cNvPicPr>
            <a:picLocks noChangeAspect="1"/>
          </p:cNvPicPr>
          <p:nvPr/>
        </p:nvPicPr>
        <p:blipFill>
          <a:blip r:embed="rId2"/>
          <a:stretch>
            <a:fillRect/>
          </a:stretch>
        </p:blipFill>
        <p:spPr>
          <a:xfrm>
            <a:off x="1295400" y="228600"/>
            <a:ext cx="6743700" cy="5191579"/>
          </a:xfrm>
          <a:prstGeom prst="rect">
            <a:avLst/>
          </a:prstGeom>
        </p:spPr>
      </p:pic>
      <p:sp>
        <p:nvSpPr>
          <p:cNvPr id="3" name="Rectangle 2"/>
          <p:cNvSpPr/>
          <p:nvPr/>
        </p:nvSpPr>
        <p:spPr>
          <a:xfrm>
            <a:off x="228600" y="5562600"/>
            <a:ext cx="8915400" cy="1323439"/>
          </a:xfrm>
          <a:prstGeom prst="rect">
            <a:avLst/>
          </a:prstGeom>
        </p:spPr>
        <p:txBody>
          <a:bodyPr wrap="square">
            <a:spAutoFit/>
          </a:bodyPr>
          <a:lstStyle/>
          <a:p>
            <a:r>
              <a:rPr lang="en-US" sz="1600" dirty="0" smtClean="0"/>
              <a:t>In fact, there apparently is not just one magma chamber underneath Merapi, but quite likely two chambers, one of them possibly being triple size XXX. A study by Francois Beauducel from the Department of Seismology of the Institut de Physique du Globe de Paris, reveals that there is a much larger deep magma chamber located 8.9 km beneath the surface </a:t>
            </a:r>
            <a:r>
              <a:rPr lang="en-US" sz="1600" b="1" dirty="0" smtClean="0"/>
              <a:t>whose chamber may be three times larger than the one above it</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00831121909786_1.jpg"/>
          <p:cNvPicPr>
            <a:picLocks noChangeAspect="1"/>
          </p:cNvPicPr>
          <p:nvPr/>
        </p:nvPicPr>
        <p:blipFill>
          <a:blip r:embed="rId2"/>
          <a:stretch>
            <a:fillRect/>
          </a:stretch>
        </p:blipFill>
        <p:spPr>
          <a:xfrm>
            <a:off x="381000" y="287729"/>
            <a:ext cx="8534400" cy="657027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707765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00831121909786_5.png"/>
          <p:cNvPicPr>
            <a:picLocks noChangeAspect="1"/>
          </p:cNvPicPr>
          <p:nvPr/>
        </p:nvPicPr>
        <p:blipFill>
          <a:blip r:embed="rId2"/>
          <a:stretch>
            <a:fillRect/>
          </a:stretch>
        </p:blipFill>
        <p:spPr>
          <a:xfrm>
            <a:off x="1" y="0"/>
            <a:ext cx="9144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06" y="2590800"/>
            <a:ext cx="8847294" cy="1107996"/>
          </a:xfrm>
          <a:prstGeom prst="rect">
            <a:avLst/>
          </a:prstGeom>
          <a:noFill/>
        </p:spPr>
        <p:txBody>
          <a:bodyPr wrap="none" rtlCol="0">
            <a:spAutoFit/>
          </a:bodyPr>
          <a:lstStyle/>
          <a:p>
            <a:r>
              <a:rPr lang="en-US" sz="6600" dirty="0" smtClean="0">
                <a:latin typeface="Monotype Corsiva" pitchFamily="66" charset="0"/>
              </a:rPr>
              <a:t>KLMB Fak. Geografi UGM</a:t>
            </a:r>
            <a:endParaRPr lang="en-US" sz="6600" dirty="0">
              <a:latin typeface="Monotype Corsiva"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304800"/>
            <a:ext cx="9144000" cy="671513"/>
          </a:xfrm>
        </p:spPr>
        <p:txBody>
          <a:bodyPr>
            <a:noAutofit/>
          </a:bodyPr>
          <a:lstStyle/>
          <a:p>
            <a:r>
              <a:rPr lang="en-US" sz="5400" b="1" dirty="0" smtClean="0">
                <a:solidFill>
                  <a:srgbClr val="FFFF00"/>
                </a:solidFill>
                <a:latin typeface="Trebuchet MS" pitchFamily="34" charset="0"/>
              </a:rPr>
              <a:t>The Method</a:t>
            </a:r>
          </a:p>
        </p:txBody>
      </p:sp>
      <p:sp>
        <p:nvSpPr>
          <p:cNvPr id="13315" name="Text Box 3"/>
          <p:cNvSpPr txBox="1">
            <a:spLocks noChangeArrowheads="1"/>
          </p:cNvSpPr>
          <p:nvPr/>
        </p:nvSpPr>
        <p:spPr bwMode="auto">
          <a:xfrm>
            <a:off x="2895600" y="1295400"/>
            <a:ext cx="3352800" cy="523220"/>
          </a:xfrm>
          <a:prstGeom prst="rect">
            <a:avLst/>
          </a:prstGeom>
          <a:noFill/>
          <a:ln w="19050" cap="sq">
            <a:noFill/>
            <a:miter lim="800000"/>
            <a:headEnd type="none" w="sm" len="sm"/>
            <a:tailEnd/>
          </a:ln>
          <a:effectLst/>
        </p:spPr>
        <p:txBody>
          <a:bodyPr wrap="square">
            <a:spAutoFit/>
          </a:bodyPr>
          <a:lstStyle/>
          <a:p>
            <a:pPr algn="ctr">
              <a:spcBef>
                <a:spcPct val="50000"/>
              </a:spcBef>
              <a:defRPr/>
            </a:pPr>
            <a:r>
              <a:rPr lang="en-US" sz="2800" b="1" dirty="0">
                <a:solidFill>
                  <a:srgbClr val="FF0000"/>
                </a:solidFill>
                <a:effectLst>
                  <a:outerShdw blurRad="38100" dist="38100" dir="2700000" algn="tl">
                    <a:srgbClr val="000000"/>
                  </a:outerShdw>
                </a:effectLst>
              </a:rPr>
              <a:t>“Triple C Method”</a:t>
            </a:r>
          </a:p>
        </p:txBody>
      </p:sp>
      <p:sp>
        <p:nvSpPr>
          <p:cNvPr id="13317" name="Oval 5"/>
          <p:cNvSpPr>
            <a:spLocks noChangeArrowheads="1"/>
          </p:cNvSpPr>
          <p:nvPr/>
        </p:nvSpPr>
        <p:spPr bwMode="auto">
          <a:xfrm>
            <a:off x="2335213" y="2286000"/>
            <a:ext cx="1685925" cy="1598613"/>
          </a:xfrm>
          <a:prstGeom prst="ellipse">
            <a:avLst/>
          </a:prstGeom>
          <a:solidFill>
            <a:srgbClr val="0000FF"/>
          </a:solidFill>
          <a:ln w="28575" cap="sq">
            <a:solidFill>
              <a:srgbClr val="FFFF00"/>
            </a:solidFill>
            <a:round/>
            <a:headEnd type="none" w="sm" len="sm"/>
            <a:tailEnd/>
          </a:ln>
          <a:effectLst/>
        </p:spPr>
        <p:txBody>
          <a:bodyPr wrap="none" anchor="ctr"/>
          <a:lstStyle/>
          <a:p>
            <a:pPr algn="ctr">
              <a:defRPr/>
            </a:pPr>
            <a:r>
              <a:rPr lang="en-US" sz="2000" b="1">
                <a:solidFill>
                  <a:srgbClr val="FF0000"/>
                </a:solidFill>
                <a:effectLst>
                  <a:outerShdw blurRad="38100" dist="38100" dir="2700000" algn="tl">
                    <a:srgbClr val="000000"/>
                  </a:outerShdw>
                </a:effectLst>
              </a:rPr>
              <a:t>Community</a:t>
            </a:r>
          </a:p>
        </p:txBody>
      </p:sp>
      <p:sp>
        <p:nvSpPr>
          <p:cNvPr id="13318" name="Oval 6"/>
          <p:cNvSpPr>
            <a:spLocks noChangeArrowheads="1"/>
          </p:cNvSpPr>
          <p:nvPr/>
        </p:nvSpPr>
        <p:spPr bwMode="auto">
          <a:xfrm>
            <a:off x="5097463" y="2209800"/>
            <a:ext cx="1684337" cy="1598613"/>
          </a:xfrm>
          <a:prstGeom prst="ellipse">
            <a:avLst/>
          </a:prstGeom>
          <a:solidFill>
            <a:srgbClr val="0000FF"/>
          </a:solidFill>
          <a:ln w="28575" cap="sq">
            <a:solidFill>
              <a:srgbClr val="00FFFF"/>
            </a:solidFill>
            <a:round/>
            <a:headEnd type="none" w="sm" len="sm"/>
            <a:tailEnd/>
          </a:ln>
          <a:effectLst/>
        </p:spPr>
        <p:txBody>
          <a:bodyPr wrap="none" anchor="ctr"/>
          <a:lstStyle/>
          <a:p>
            <a:pPr algn="ctr">
              <a:defRPr/>
            </a:pPr>
            <a:r>
              <a:rPr lang="en-US" sz="1600" b="1">
                <a:solidFill>
                  <a:srgbClr val="FF0000"/>
                </a:solidFill>
                <a:effectLst>
                  <a:outerShdw blurRad="38100" dist="38100" dir="2700000" algn="tl">
                    <a:srgbClr val="000000"/>
                  </a:outerShdw>
                </a:effectLst>
              </a:rPr>
              <a:t>Communication</a:t>
            </a:r>
          </a:p>
        </p:txBody>
      </p:sp>
      <p:sp>
        <p:nvSpPr>
          <p:cNvPr id="13319" name="Oval 7"/>
          <p:cNvSpPr>
            <a:spLocks noChangeArrowheads="1"/>
          </p:cNvSpPr>
          <p:nvPr/>
        </p:nvSpPr>
        <p:spPr bwMode="auto">
          <a:xfrm>
            <a:off x="3657600" y="4313238"/>
            <a:ext cx="1685925" cy="1598612"/>
          </a:xfrm>
          <a:prstGeom prst="ellipse">
            <a:avLst/>
          </a:prstGeom>
          <a:solidFill>
            <a:srgbClr val="0000FF"/>
          </a:solidFill>
          <a:ln w="28575" cap="sq">
            <a:solidFill>
              <a:srgbClr val="FF00FF"/>
            </a:solidFill>
            <a:round/>
            <a:headEnd type="none" w="sm" len="sm"/>
            <a:tailEnd/>
          </a:ln>
          <a:effectLst/>
        </p:spPr>
        <p:txBody>
          <a:bodyPr wrap="none" anchor="ctr"/>
          <a:lstStyle/>
          <a:p>
            <a:pPr algn="ctr">
              <a:defRPr/>
            </a:pPr>
            <a:r>
              <a:rPr lang="en-US" sz="2000" b="1">
                <a:solidFill>
                  <a:srgbClr val="FF0000"/>
                </a:solidFill>
                <a:effectLst>
                  <a:outerShdw blurRad="38100" dist="38100" dir="2700000" algn="tl">
                    <a:srgbClr val="000000"/>
                  </a:outerShdw>
                </a:effectLst>
              </a:rPr>
              <a:t>Cartography</a:t>
            </a:r>
          </a:p>
        </p:txBody>
      </p:sp>
      <p:sp>
        <p:nvSpPr>
          <p:cNvPr id="13320" name="Line 8"/>
          <p:cNvSpPr>
            <a:spLocks noChangeShapeType="1"/>
          </p:cNvSpPr>
          <p:nvPr/>
        </p:nvSpPr>
        <p:spPr bwMode="auto">
          <a:xfrm>
            <a:off x="4121150" y="3048000"/>
            <a:ext cx="908050" cy="0"/>
          </a:xfrm>
          <a:prstGeom prst="line">
            <a:avLst/>
          </a:prstGeom>
          <a:noFill/>
          <a:ln w="28575">
            <a:solidFill>
              <a:srgbClr val="FF6600"/>
            </a:solidFill>
            <a:round/>
            <a:headEnd type="none" w="sm" len="sm"/>
            <a:tailEnd type="arrow" w="med" len="med"/>
          </a:ln>
        </p:spPr>
        <p:txBody>
          <a:bodyPr wrap="none" anchor="ctr"/>
          <a:lstStyle/>
          <a:p>
            <a:endParaRPr lang="en-US"/>
          </a:p>
        </p:txBody>
      </p:sp>
      <p:sp>
        <p:nvSpPr>
          <p:cNvPr id="13321" name="Line 9"/>
          <p:cNvSpPr>
            <a:spLocks noChangeShapeType="1"/>
          </p:cNvSpPr>
          <p:nvPr/>
        </p:nvSpPr>
        <p:spPr bwMode="auto">
          <a:xfrm>
            <a:off x="3429000" y="3886200"/>
            <a:ext cx="452438" cy="612775"/>
          </a:xfrm>
          <a:prstGeom prst="line">
            <a:avLst/>
          </a:prstGeom>
          <a:noFill/>
          <a:ln w="28575">
            <a:solidFill>
              <a:srgbClr val="FF6600"/>
            </a:solidFill>
            <a:round/>
            <a:headEnd type="arrow" w="med" len="med"/>
            <a:tailEnd/>
          </a:ln>
        </p:spPr>
        <p:txBody>
          <a:bodyPr wrap="none" anchor="ctr"/>
          <a:lstStyle/>
          <a:p>
            <a:endParaRPr lang="en-US"/>
          </a:p>
        </p:txBody>
      </p:sp>
      <p:sp>
        <p:nvSpPr>
          <p:cNvPr id="13322" name="Line 10"/>
          <p:cNvSpPr>
            <a:spLocks noChangeShapeType="1"/>
          </p:cNvSpPr>
          <p:nvPr/>
        </p:nvSpPr>
        <p:spPr bwMode="auto">
          <a:xfrm flipH="1">
            <a:off x="5181600" y="3886200"/>
            <a:ext cx="533400" cy="688975"/>
          </a:xfrm>
          <a:prstGeom prst="line">
            <a:avLst/>
          </a:prstGeom>
          <a:noFill/>
          <a:ln w="28575">
            <a:solidFill>
              <a:srgbClr val="FF6600"/>
            </a:solidFill>
            <a:round/>
            <a:headEnd type="none" w="sm" len="sm"/>
            <a:tailEnd type="arrow" w="med" len="med"/>
          </a:ln>
        </p:spPr>
        <p:txBody>
          <a:bodyPr wrap="none" anchor="ctr"/>
          <a:lstStyle/>
          <a:p>
            <a:endParaRPr lang="en-US"/>
          </a:p>
        </p:txBody>
      </p:sp>
      <p:sp>
        <p:nvSpPr>
          <p:cNvPr id="8202" name="Text Box 11"/>
          <p:cNvSpPr txBox="1">
            <a:spLocks noChangeArrowheads="1"/>
          </p:cNvSpPr>
          <p:nvPr/>
        </p:nvSpPr>
        <p:spPr bwMode="auto">
          <a:xfrm>
            <a:off x="806450" y="3244850"/>
            <a:ext cx="1555750" cy="641350"/>
          </a:xfrm>
          <a:prstGeom prst="rect">
            <a:avLst/>
          </a:prstGeom>
          <a:noFill/>
          <a:ln w="19050" cap="sq">
            <a:noFill/>
            <a:miter lim="800000"/>
            <a:headEnd type="none" w="sm" len="sm"/>
            <a:tailEnd/>
          </a:ln>
        </p:spPr>
        <p:txBody>
          <a:bodyPr>
            <a:spAutoFit/>
          </a:bodyPr>
          <a:lstStyle/>
          <a:p>
            <a:pPr>
              <a:spcBef>
                <a:spcPct val="50000"/>
              </a:spcBef>
            </a:pPr>
            <a:r>
              <a:rPr lang="en-US" sz="1800" b="1" dirty="0">
                <a:solidFill>
                  <a:srgbClr val="FFFFFF"/>
                </a:solidFill>
              </a:rPr>
              <a:t>Victims of EQ</a:t>
            </a:r>
          </a:p>
        </p:txBody>
      </p:sp>
      <p:sp>
        <p:nvSpPr>
          <p:cNvPr id="8203" name="Text Box 12"/>
          <p:cNvSpPr txBox="1">
            <a:spLocks noChangeArrowheads="1"/>
          </p:cNvSpPr>
          <p:nvPr/>
        </p:nvSpPr>
        <p:spPr bwMode="auto">
          <a:xfrm>
            <a:off x="6781800" y="3200400"/>
            <a:ext cx="1555750" cy="1673225"/>
          </a:xfrm>
          <a:prstGeom prst="rect">
            <a:avLst/>
          </a:prstGeom>
          <a:noFill/>
          <a:ln w="19050" cap="sq">
            <a:noFill/>
            <a:miter lim="800000"/>
            <a:headEnd type="none" w="sm" len="sm"/>
            <a:tailEnd/>
          </a:ln>
        </p:spPr>
        <p:txBody>
          <a:bodyPr>
            <a:spAutoFit/>
          </a:bodyPr>
          <a:lstStyle/>
          <a:p>
            <a:pPr>
              <a:spcBef>
                <a:spcPct val="50000"/>
              </a:spcBef>
            </a:pPr>
            <a:r>
              <a:rPr lang="en-US" sz="1800" b="1">
                <a:solidFill>
                  <a:srgbClr val="FFFFFF"/>
                </a:solidFill>
              </a:rPr>
              <a:t>Victims needs reports </a:t>
            </a:r>
          </a:p>
          <a:p>
            <a:pPr>
              <a:spcBef>
                <a:spcPct val="10000"/>
              </a:spcBef>
            </a:pPr>
            <a:r>
              <a:rPr lang="en-US" sz="1600">
                <a:solidFill>
                  <a:srgbClr val="FFFFFF"/>
                </a:solidFill>
              </a:rPr>
              <a:t>(radio stations, media-center, website, etc)</a:t>
            </a:r>
          </a:p>
        </p:txBody>
      </p:sp>
      <p:sp>
        <p:nvSpPr>
          <p:cNvPr id="8204" name="Text Box 13"/>
          <p:cNvSpPr txBox="1">
            <a:spLocks noChangeArrowheads="1"/>
          </p:cNvSpPr>
          <p:nvPr/>
        </p:nvSpPr>
        <p:spPr bwMode="auto">
          <a:xfrm>
            <a:off x="3695700" y="6019800"/>
            <a:ext cx="1714500" cy="660400"/>
          </a:xfrm>
          <a:prstGeom prst="rect">
            <a:avLst/>
          </a:prstGeom>
          <a:noFill/>
          <a:ln w="19050" cap="sq">
            <a:noFill/>
            <a:miter lim="800000"/>
            <a:headEnd type="none" w="sm" len="sm"/>
            <a:tailEnd/>
          </a:ln>
        </p:spPr>
        <p:txBody>
          <a:bodyPr>
            <a:spAutoFit/>
          </a:bodyPr>
          <a:lstStyle/>
          <a:p>
            <a:pPr algn="ctr">
              <a:spcBef>
                <a:spcPct val="50000"/>
              </a:spcBef>
            </a:pPr>
            <a:r>
              <a:rPr lang="en-US" sz="1800" b="1" dirty="0">
                <a:solidFill>
                  <a:srgbClr val="FFFFFF"/>
                </a:solidFill>
              </a:rPr>
              <a:t>Thematic maps</a:t>
            </a:r>
          </a:p>
        </p:txBody>
      </p:sp>
    </p:spTree>
  </p:cSld>
  <p:clrMapOvr>
    <a:overrideClrMapping bg1="dk1" tx1="lt1" bg2="dk2"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grpId="0" nodeType="withEffect">
                                  <p:stCondLst>
                                    <p:cond delay="0"/>
                                  </p:stCondLst>
                                  <p:childTnLst>
                                    <p:set>
                                      <p:cBhvr>
                                        <p:cTn id="6" dur="1" fill="hold">
                                          <p:stCondLst>
                                            <p:cond delay="0"/>
                                          </p:stCondLst>
                                        </p:cTn>
                                        <p:tgtEl>
                                          <p:spTgt spid="13320"/>
                                        </p:tgtEl>
                                        <p:attrNameLst>
                                          <p:attrName>style.visibility</p:attrName>
                                        </p:attrNameLst>
                                      </p:cBhvr>
                                      <p:to>
                                        <p:strVal val="visible"/>
                                      </p:to>
                                    </p:set>
                                    <p:animEffect transition="in" filter="wipe(left)">
                                      <p:cBhvr>
                                        <p:cTn id="7" dur="1000"/>
                                        <p:tgtEl>
                                          <p:spTgt spid="13320"/>
                                        </p:tgtEl>
                                      </p:cBhvr>
                                    </p:animEffect>
                                  </p:childTnLst>
                                </p:cTn>
                              </p:par>
                              <p:par>
                                <p:cTn id="8" presetID="22" presetClass="entr" presetSubtype="2" repeatCount="indefinite" fill="hold" grpId="0" nodeType="withEffect">
                                  <p:stCondLst>
                                    <p:cond delay="0"/>
                                  </p:stCondLst>
                                  <p:childTnLst>
                                    <p:set>
                                      <p:cBhvr>
                                        <p:cTn id="9" dur="1" fill="hold">
                                          <p:stCondLst>
                                            <p:cond delay="0"/>
                                          </p:stCondLst>
                                        </p:cTn>
                                        <p:tgtEl>
                                          <p:spTgt spid="13322"/>
                                        </p:tgtEl>
                                        <p:attrNameLst>
                                          <p:attrName>style.visibility</p:attrName>
                                        </p:attrNameLst>
                                      </p:cBhvr>
                                      <p:to>
                                        <p:strVal val="visible"/>
                                      </p:to>
                                    </p:set>
                                    <p:animEffect transition="in" filter="wipe(right)">
                                      <p:cBhvr>
                                        <p:cTn id="10" dur="1000"/>
                                        <p:tgtEl>
                                          <p:spTgt spid="13322"/>
                                        </p:tgtEl>
                                      </p:cBhvr>
                                    </p:animEffect>
                                  </p:childTnLst>
                                </p:cTn>
                              </p:par>
                              <p:par>
                                <p:cTn id="11" presetID="22" presetClass="entr" presetSubtype="4" repeatCount="indefinite" fill="hold" grpId="0" nodeType="withEffect">
                                  <p:stCondLst>
                                    <p:cond delay="0"/>
                                  </p:stCondLst>
                                  <p:childTnLst>
                                    <p:set>
                                      <p:cBhvr>
                                        <p:cTn id="12" dur="1" fill="hold">
                                          <p:stCondLst>
                                            <p:cond delay="0"/>
                                          </p:stCondLst>
                                        </p:cTn>
                                        <p:tgtEl>
                                          <p:spTgt spid="13321"/>
                                        </p:tgtEl>
                                        <p:attrNameLst>
                                          <p:attrName>style.visibility</p:attrName>
                                        </p:attrNameLst>
                                      </p:cBhvr>
                                      <p:to>
                                        <p:strVal val="visible"/>
                                      </p:to>
                                    </p:set>
                                    <p:animEffect transition="in" filter="wipe(down)">
                                      <p:cBhvr>
                                        <p:cTn id="13" dur="100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animBg="1"/>
      <p:bldP spid="13321" grpId="0" animBg="1"/>
      <p:bldP spid="133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bmp"/>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bmp"/>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bmp"/>
          <p:cNvPicPr>
            <a:picLocks noChangeAspect="1"/>
          </p:cNvPicPr>
          <p:nvPr/>
        </p:nvPicPr>
        <p:blipFill>
          <a:blip r:embed="rId2"/>
          <a:stretch>
            <a:fillRect/>
          </a:stretch>
        </p:blipFill>
        <p:spPr>
          <a:xfrm>
            <a:off x="0" y="0"/>
            <a:ext cx="9144000" cy="6858000"/>
          </a:xfrm>
          <a:prstGeom prst="rect">
            <a:avLst/>
          </a:prstGeom>
        </p:spPr>
      </p:pic>
      <p:sp>
        <p:nvSpPr>
          <p:cNvPr id="4" name="Rounded Rectangle 3"/>
          <p:cNvSpPr/>
          <p:nvPr/>
        </p:nvSpPr>
        <p:spPr>
          <a:xfrm>
            <a:off x="6172200" y="1295400"/>
            <a:ext cx="2286000" cy="4343400"/>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bmp"/>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mp"/>
          <p:cNvPicPr>
            <a:picLocks noChangeAspect="1"/>
          </p:cNvPicPr>
          <p:nvPr/>
        </p:nvPicPr>
        <p:blipFill>
          <a:blip r:embed="rId2"/>
          <a:stretch>
            <a:fillRect/>
          </a:stretch>
        </p:blipFill>
        <p:spPr>
          <a:xfrm>
            <a:off x="0" y="0"/>
            <a:ext cx="9144000" cy="6858000"/>
          </a:xfrm>
          <a:prstGeom prst="rect">
            <a:avLst/>
          </a:prstGeom>
        </p:spPr>
      </p:pic>
      <p:sp>
        <p:nvSpPr>
          <p:cNvPr id="3" name="Freeform 10"/>
          <p:cNvSpPr>
            <a:spLocks/>
          </p:cNvSpPr>
          <p:nvPr/>
        </p:nvSpPr>
        <p:spPr bwMode="auto">
          <a:xfrm>
            <a:off x="5562600" y="2209800"/>
            <a:ext cx="3352800" cy="3048000"/>
          </a:xfrm>
          <a:custGeom>
            <a:avLst/>
            <a:gdLst/>
            <a:ahLst/>
            <a:cxnLst>
              <a:cxn ang="0">
                <a:pos x="411" y="266"/>
              </a:cxn>
              <a:cxn ang="0">
                <a:pos x="532" y="0"/>
              </a:cxn>
              <a:cxn ang="0">
                <a:pos x="532" y="290"/>
              </a:cxn>
              <a:cxn ang="0">
                <a:pos x="726" y="169"/>
              </a:cxn>
              <a:cxn ang="0">
                <a:pos x="605" y="362"/>
              </a:cxn>
              <a:cxn ang="0">
                <a:pos x="871" y="362"/>
              </a:cxn>
              <a:cxn ang="0">
                <a:pos x="653" y="459"/>
              </a:cxn>
              <a:cxn ang="0">
                <a:pos x="920" y="580"/>
              </a:cxn>
              <a:cxn ang="0">
                <a:pos x="678" y="580"/>
              </a:cxn>
              <a:cxn ang="0">
                <a:pos x="726" y="749"/>
              </a:cxn>
              <a:cxn ang="0">
                <a:pos x="581" y="604"/>
              </a:cxn>
              <a:cxn ang="0">
                <a:pos x="581" y="919"/>
              </a:cxn>
              <a:cxn ang="0">
                <a:pos x="436" y="604"/>
              </a:cxn>
              <a:cxn ang="0">
                <a:pos x="266" y="870"/>
              </a:cxn>
              <a:cxn ang="0">
                <a:pos x="291" y="604"/>
              </a:cxn>
              <a:cxn ang="0">
                <a:pos x="97" y="701"/>
              </a:cxn>
              <a:cxn ang="0">
                <a:pos x="218" y="556"/>
              </a:cxn>
              <a:cxn ang="0">
                <a:pos x="0" y="411"/>
              </a:cxn>
              <a:cxn ang="0">
                <a:pos x="291" y="435"/>
              </a:cxn>
              <a:cxn ang="0">
                <a:pos x="73" y="266"/>
              </a:cxn>
              <a:cxn ang="0">
                <a:pos x="363" y="338"/>
              </a:cxn>
              <a:cxn ang="0">
                <a:pos x="266" y="72"/>
              </a:cxn>
              <a:cxn ang="0">
                <a:pos x="411" y="266"/>
              </a:cxn>
            </a:cxnLst>
            <a:rect l="0" t="0" r="r" b="b"/>
            <a:pathLst>
              <a:path w="920" h="919">
                <a:moveTo>
                  <a:pt x="411" y="266"/>
                </a:moveTo>
                <a:lnTo>
                  <a:pt x="532" y="0"/>
                </a:lnTo>
                <a:lnTo>
                  <a:pt x="532" y="290"/>
                </a:lnTo>
                <a:lnTo>
                  <a:pt x="726" y="169"/>
                </a:lnTo>
                <a:lnTo>
                  <a:pt x="605" y="362"/>
                </a:lnTo>
                <a:lnTo>
                  <a:pt x="871" y="362"/>
                </a:lnTo>
                <a:lnTo>
                  <a:pt x="653" y="459"/>
                </a:lnTo>
                <a:lnTo>
                  <a:pt x="920" y="580"/>
                </a:lnTo>
                <a:lnTo>
                  <a:pt x="678" y="580"/>
                </a:lnTo>
                <a:lnTo>
                  <a:pt x="726" y="749"/>
                </a:lnTo>
                <a:lnTo>
                  <a:pt x="581" y="604"/>
                </a:lnTo>
                <a:lnTo>
                  <a:pt x="581" y="919"/>
                </a:lnTo>
                <a:lnTo>
                  <a:pt x="436" y="604"/>
                </a:lnTo>
                <a:lnTo>
                  <a:pt x="266" y="870"/>
                </a:lnTo>
                <a:lnTo>
                  <a:pt x="291" y="604"/>
                </a:lnTo>
                <a:lnTo>
                  <a:pt x="97" y="701"/>
                </a:lnTo>
                <a:lnTo>
                  <a:pt x="218" y="556"/>
                </a:lnTo>
                <a:lnTo>
                  <a:pt x="0" y="411"/>
                </a:lnTo>
                <a:lnTo>
                  <a:pt x="291" y="435"/>
                </a:lnTo>
                <a:lnTo>
                  <a:pt x="73" y="266"/>
                </a:lnTo>
                <a:lnTo>
                  <a:pt x="363" y="338"/>
                </a:lnTo>
                <a:lnTo>
                  <a:pt x="266" y="72"/>
                </a:lnTo>
                <a:lnTo>
                  <a:pt x="411" y="266"/>
                </a:lnTo>
                <a:close/>
              </a:path>
            </a:pathLst>
          </a:custGeom>
          <a:noFill/>
          <a:ln w="38100">
            <a:solidFill>
              <a:srgbClr val="FF0000"/>
            </a:solidFill>
            <a:round/>
            <a:headEnd/>
            <a:tailEnd/>
          </a:ln>
          <a:effectLst/>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remove" grpId="0" nodeType="withEffect">
                                  <p:stCondLst>
                                    <p:cond delay="0"/>
                                  </p:stCondLst>
                                  <p:childTnLst>
                                    <p:animScale>
                                      <p:cBhvr>
                                        <p:cTn id="6" dur="500" fill="hold"/>
                                        <p:tgtEl>
                                          <p:spTgt spid="3"/>
                                        </p:tgtEl>
                                      </p:cBhvr>
                                      <p:by x="25000" y="25000"/>
                                    </p:animScale>
                                  </p:childTnLst>
                                </p:cTn>
                              </p:par>
                              <p:par>
                                <p:cTn id="7" presetID="6" presetClass="emph" presetSubtype="0" repeatCount="indefinite" fill="remove" grpId="1" nodeType="withEffect">
                                  <p:stCondLst>
                                    <p:cond delay="0"/>
                                  </p:stCondLst>
                                  <p:childTnLst>
                                    <p:animScale>
                                      <p:cBhvr>
                                        <p:cTn id="8" dur="5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bmp"/>
          <p:cNvPicPr>
            <a:picLocks noChangeAspect="1"/>
          </p:cNvPicPr>
          <p:nvPr/>
        </p:nvPicPr>
        <p:blipFill>
          <a:blip r:embed="rId2"/>
          <a:stretch>
            <a:fillRect/>
          </a:stretch>
        </p:blipFill>
        <p:spPr>
          <a:xfrm>
            <a:off x="0" y="0"/>
            <a:ext cx="9144000" cy="6858000"/>
          </a:xfrm>
          <a:prstGeom prst="rect">
            <a:avLst/>
          </a:prstGeom>
        </p:spPr>
      </p:pic>
      <p:sp>
        <p:nvSpPr>
          <p:cNvPr id="3" name="Rounded Rectangle 2"/>
          <p:cNvSpPr/>
          <p:nvPr/>
        </p:nvSpPr>
        <p:spPr>
          <a:xfrm>
            <a:off x="6096000" y="1447800"/>
            <a:ext cx="2362200" cy="3962400"/>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4225991729nz6.gif"/>
          <p:cNvPicPr>
            <a:picLocks noChangeAspect="1"/>
          </p:cNvPicPr>
          <p:nvPr/>
        </p:nvPicPr>
        <p:blipFill>
          <a:blip r:embed="rId2"/>
          <a:stretch>
            <a:fillRect/>
          </a:stretch>
        </p:blipFill>
        <p:spPr>
          <a:xfrm>
            <a:off x="1524000" y="1447800"/>
            <a:ext cx="5927536" cy="354884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822</Words>
  <Application>Microsoft Office PowerPoint</Application>
  <PresentationFormat>On-screen Show (4:3)</PresentationFormat>
  <Paragraphs>120</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Slide 3</vt:lpstr>
      <vt:lpstr>Manajemen Bencana (Disaster Management)</vt:lpstr>
      <vt:lpstr>Slide 5</vt:lpstr>
      <vt:lpstr>Slide 6</vt:lpstr>
      <vt:lpstr>Slide 7</vt:lpstr>
      <vt:lpstr>Slide 8</vt:lpstr>
      <vt:lpstr>Slide 9</vt:lpstr>
      <vt:lpstr>G. MERAPI</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The Method</vt:lpstr>
      <vt:lpstr>Slide 29</vt:lpstr>
      <vt:lpstr>Slide 30</vt:lpstr>
      <vt:lpstr>Slide 31</vt:lpstr>
      <vt:lpstr>Slide 32</vt:lpstr>
      <vt:lpstr>Slide 33</vt:lpstr>
      <vt:lpstr>Slide 34</vt:lpstr>
      <vt:lpstr>Slide 35</vt:lpstr>
    </vt:vector>
  </TitlesOfParts>
  <Company>Lab_SIG_UGM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MERAPI</dc:title>
  <dc:creator>Taufik</dc:creator>
  <cp:lastModifiedBy>Labsig</cp:lastModifiedBy>
  <cp:revision>34</cp:revision>
  <dcterms:created xsi:type="dcterms:W3CDTF">2010-11-07T23:14:57Z</dcterms:created>
  <dcterms:modified xsi:type="dcterms:W3CDTF">2011-02-04T00:37:05Z</dcterms:modified>
</cp:coreProperties>
</file>