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6E9B53-CD4A-42A4-B565-44DC8926CB39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89941-C684-42D0-A56D-C2FBEE51118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756E49-1D92-4C23-9016-8745613B00F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ACC1A8-3487-4B14-93BF-EA5DF48F440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3C3B76-1042-4454-BC83-70DA816D118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C62911-F7C2-431B-B69A-D7E5036EFAB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d-ID" smtClean="0"/>
          </a:p>
        </p:txBody>
      </p:sp>
      <p:sp>
        <p:nvSpPr>
          <p:cNvPr id="44036" name="Footer Placeholder 3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mtClean="0"/>
              <a:t>Pusat Vulkanologi Dan Mitigasi Bencana Geologi, Badan Geologi</a:t>
            </a:r>
          </a:p>
        </p:txBody>
      </p:sp>
      <p:sp>
        <p:nvSpPr>
          <p:cNvPr id="44037" name="Slide Number Placeholder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E32358-782A-4630-9E68-DE6D1CB9EB32}" type="slidenum">
              <a:rPr lang="en-US" smtClean="0"/>
              <a:pPr>
                <a:defRPr/>
              </a:pPr>
              <a:t>18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C471-C857-48A8-B608-F67D917F8C2B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248E-1F4F-40C0-A58D-45D83DF890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C471-C857-48A8-B608-F67D917F8C2B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248E-1F4F-40C0-A58D-45D83DF890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C471-C857-48A8-B608-F67D917F8C2B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248E-1F4F-40C0-A58D-45D83DF890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C471-C857-48A8-B608-F67D917F8C2B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248E-1F4F-40C0-A58D-45D83DF890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C471-C857-48A8-B608-F67D917F8C2B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248E-1F4F-40C0-A58D-45D83DF890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C471-C857-48A8-B608-F67D917F8C2B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248E-1F4F-40C0-A58D-45D83DF890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C471-C857-48A8-B608-F67D917F8C2B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248E-1F4F-40C0-A58D-45D83DF890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C471-C857-48A8-B608-F67D917F8C2B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248E-1F4F-40C0-A58D-45D83DF890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C471-C857-48A8-B608-F67D917F8C2B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248E-1F4F-40C0-A58D-45D83DF890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C471-C857-48A8-B608-F67D917F8C2B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248E-1F4F-40C0-A58D-45D83DF890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C471-C857-48A8-B608-F67D917F8C2B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248E-1F4F-40C0-A58D-45D83DF890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69E25-010B-4C1B-A2E2-A0182615F5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2C471-C857-48A8-B608-F67D917F8C2B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E248E-1F4F-40C0-A58D-45D83DF8907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/>
          <a:p>
            <a:pPr algn="ctr">
              <a:defRPr/>
            </a:pPr>
            <a:fld id="{4AA394A7-3EB9-4255-A76B-D390053793CD}" type="slidenum">
              <a:rPr lang="en-US" smtClean="0"/>
              <a:pPr algn="ctr">
                <a:defRPr/>
              </a:pPr>
              <a:t>2</a:t>
            </a:fld>
            <a:endParaRPr lang="en-US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i="1" smtClean="0"/>
              <a:t>CONTOH BAHAYA SEKUNDER</a:t>
            </a:r>
          </a:p>
        </p:txBody>
      </p:sp>
      <p:pic>
        <p:nvPicPr>
          <p:cNvPr id="23556" name="Picture 3" descr="longsor0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066800"/>
            <a:ext cx="4075113" cy="2782888"/>
          </a:xfrm>
        </p:spPr>
      </p:pic>
      <p:pic>
        <p:nvPicPr>
          <p:cNvPr id="23557" name="Picture 4" descr="mf-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066800"/>
            <a:ext cx="40386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5" descr="mf-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3352800"/>
            <a:ext cx="41148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Text Box 6"/>
          <p:cNvSpPr txBox="1">
            <a:spLocks noChangeArrowheads="1"/>
          </p:cNvSpPr>
          <p:nvPr/>
        </p:nvSpPr>
        <p:spPr bwMode="auto">
          <a:xfrm>
            <a:off x="914400" y="6019800"/>
            <a:ext cx="7391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d-ID" sz="1400" i="1"/>
              <a:t>          </a:t>
            </a:r>
            <a:r>
              <a:rPr lang="en-US" sz="1400" i="1"/>
              <a:t>Dampak aliran  lahar  G. Papandayan tahun 2002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/>
          <a:p>
            <a:pPr algn="ctr">
              <a:defRPr/>
            </a:pPr>
            <a:fld id="{6DF8024E-6964-488C-B9EA-2AD21E8B167A}" type="slidenum">
              <a:rPr lang="en-US" smtClean="0"/>
              <a:pPr algn="ctr">
                <a:defRPr/>
              </a:pPr>
              <a:t>3</a:t>
            </a:fld>
            <a:endParaRPr lang="en-US" smtClean="0"/>
          </a:p>
        </p:txBody>
      </p:sp>
      <p:sp>
        <p:nvSpPr>
          <p:cNvPr id="24579" name="Oval 21"/>
          <p:cNvSpPr>
            <a:spLocks noChangeArrowheads="1"/>
          </p:cNvSpPr>
          <p:nvPr/>
        </p:nvSpPr>
        <p:spPr bwMode="auto">
          <a:xfrm>
            <a:off x="1905000" y="4343400"/>
            <a:ext cx="3124200" cy="2057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 sz="2400">
                <a:solidFill>
                  <a:srgbClr val="000099"/>
                </a:solidFill>
                <a:latin typeface="Arial Narrow" pitchFamily="34" charset="0"/>
              </a:rPr>
              <a:t>Kegiatan masy </a:t>
            </a:r>
          </a:p>
          <a:p>
            <a:pPr algn="ctr"/>
            <a:r>
              <a:rPr lang="id-ID" sz="2400">
                <a:solidFill>
                  <a:srgbClr val="000099"/>
                </a:solidFill>
                <a:latin typeface="Arial Narrow" pitchFamily="34" charset="0"/>
              </a:rPr>
              <a:t>Terbatas</a:t>
            </a:r>
            <a:endParaRPr lang="en-US" sz="2400">
              <a:solidFill>
                <a:srgbClr val="000099"/>
              </a:solidFill>
              <a:latin typeface="Arial Narrow" pitchFamily="34" charset="0"/>
            </a:endParaRPr>
          </a:p>
        </p:txBody>
      </p:sp>
      <p:sp>
        <p:nvSpPr>
          <p:cNvPr id="24580" name="Line 29"/>
          <p:cNvSpPr>
            <a:spLocks noChangeShapeType="1"/>
          </p:cNvSpPr>
          <p:nvPr/>
        </p:nvSpPr>
        <p:spPr bwMode="auto">
          <a:xfrm flipV="1">
            <a:off x="533400" y="914400"/>
            <a:ext cx="7010400" cy="34290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0" y="3581400"/>
            <a:ext cx="12985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FF"/>
                </a:solidFill>
                <a:latin typeface="Times New Roman" pitchFamily="18" charset="0"/>
              </a:rPr>
              <a:t>N</a:t>
            </a:r>
            <a:r>
              <a:rPr lang="id-ID" sz="2000">
                <a:solidFill>
                  <a:srgbClr val="0000FF"/>
                </a:solidFill>
                <a:latin typeface="Times New Roman" pitchFamily="18" charset="0"/>
              </a:rPr>
              <a:t>ORMAL</a:t>
            </a:r>
            <a:endParaRPr lang="en-US" sz="200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24582" name="Text Box 7"/>
          <p:cNvSpPr txBox="1">
            <a:spLocks noChangeArrowheads="1"/>
          </p:cNvSpPr>
          <p:nvPr/>
        </p:nvSpPr>
        <p:spPr bwMode="auto">
          <a:xfrm>
            <a:off x="1676400" y="2590800"/>
            <a:ext cx="16462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B050"/>
                </a:solidFill>
                <a:latin typeface="Times New Roman" pitchFamily="18" charset="0"/>
              </a:rPr>
              <a:t>W</a:t>
            </a:r>
            <a:r>
              <a:rPr lang="id-ID" sz="2400">
                <a:solidFill>
                  <a:srgbClr val="00B050"/>
                </a:solidFill>
                <a:latin typeface="Times New Roman" pitchFamily="18" charset="0"/>
              </a:rPr>
              <a:t>ASPADA</a:t>
            </a:r>
            <a:endParaRPr lang="en-US" sz="2400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24583" name="Text Box 8"/>
          <p:cNvSpPr txBox="1">
            <a:spLocks noChangeArrowheads="1"/>
          </p:cNvSpPr>
          <p:nvPr/>
        </p:nvSpPr>
        <p:spPr bwMode="auto">
          <a:xfrm>
            <a:off x="4038600" y="1676400"/>
            <a:ext cx="1150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C000"/>
                </a:solidFill>
                <a:latin typeface="Times New Roman" pitchFamily="18" charset="0"/>
              </a:rPr>
              <a:t>S</a:t>
            </a:r>
            <a:r>
              <a:rPr lang="id-ID" sz="2400">
                <a:solidFill>
                  <a:srgbClr val="FFC000"/>
                </a:solidFill>
                <a:latin typeface="Times New Roman" pitchFamily="18" charset="0"/>
              </a:rPr>
              <a:t>IAGA</a:t>
            </a:r>
            <a:endParaRPr lang="en-US" sz="2400">
              <a:solidFill>
                <a:srgbClr val="FFC000"/>
              </a:solidFill>
              <a:latin typeface="Times New Roman" pitchFamily="18" charset="0"/>
            </a:endParaRPr>
          </a:p>
        </p:txBody>
      </p:sp>
      <p:sp>
        <p:nvSpPr>
          <p:cNvPr id="24584" name="Text Box 9"/>
          <p:cNvSpPr txBox="1">
            <a:spLocks noChangeArrowheads="1"/>
          </p:cNvSpPr>
          <p:nvPr/>
        </p:nvSpPr>
        <p:spPr bwMode="auto">
          <a:xfrm>
            <a:off x="6172200" y="533400"/>
            <a:ext cx="1100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id-ID" sz="2400">
                <a:solidFill>
                  <a:srgbClr val="FF0000"/>
                </a:solidFill>
                <a:latin typeface="Times New Roman" pitchFamily="18" charset="0"/>
              </a:rPr>
              <a:t>WAS</a:t>
            </a:r>
            <a:endParaRPr lang="en-US" sz="24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9465" name="Text Box 10"/>
          <p:cNvSpPr txBox="1">
            <a:spLocks noChangeArrowheads="1"/>
          </p:cNvSpPr>
          <p:nvPr/>
        </p:nvSpPr>
        <p:spPr bwMode="auto">
          <a:xfrm>
            <a:off x="0" y="4267200"/>
            <a:ext cx="1981200" cy="8302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d-ID" sz="2400">
                <a:solidFill>
                  <a:srgbClr val="0000FF"/>
                </a:solidFill>
                <a:latin typeface="Times New Roman" pitchFamily="18" charset="0"/>
              </a:rPr>
              <a:t>Tdk ada gejala peningkatan</a:t>
            </a:r>
            <a:endParaRPr lang="en-US" sz="240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9466" name="Text Box 11"/>
          <p:cNvSpPr txBox="1">
            <a:spLocks noChangeArrowheads="1"/>
          </p:cNvSpPr>
          <p:nvPr/>
        </p:nvSpPr>
        <p:spPr bwMode="auto">
          <a:xfrm>
            <a:off x="1828800" y="3276600"/>
            <a:ext cx="2362200" cy="8302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d-ID" sz="2400" dirty="0">
                <a:solidFill>
                  <a:srgbClr val="00B050"/>
                </a:solidFill>
                <a:latin typeface="Arial Narrow" pitchFamily="34" charset="0"/>
              </a:rPr>
              <a:t>Terjadi peningkatan kegiatan vulkanis </a:t>
            </a:r>
            <a:endParaRPr lang="en-US" sz="2400" dirty="0">
              <a:solidFill>
                <a:srgbClr val="00B050"/>
              </a:solidFill>
              <a:latin typeface="Arial Narrow" pitchFamily="34" charset="0"/>
            </a:endParaRPr>
          </a:p>
        </p:txBody>
      </p:sp>
      <p:sp>
        <p:nvSpPr>
          <p:cNvPr id="24587" name="Text Box 12"/>
          <p:cNvSpPr txBox="1">
            <a:spLocks noChangeArrowheads="1"/>
          </p:cNvSpPr>
          <p:nvPr/>
        </p:nvSpPr>
        <p:spPr bwMode="auto">
          <a:xfrm>
            <a:off x="228600" y="228600"/>
            <a:ext cx="52768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id-ID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PERINGATAN DINI LETUSAN GUNUNGAPI</a:t>
            </a:r>
          </a:p>
          <a:p>
            <a:pPr>
              <a:defRPr/>
            </a:pPr>
            <a:r>
              <a:rPr lang="id-ID" sz="2400" dirty="0">
                <a:latin typeface="Arial Narrow" pitchFamily="34" charset="0"/>
              </a:rPr>
              <a:t>Tingkatan Status Aktivitas Gunungapi</a:t>
            </a:r>
          </a:p>
          <a:p>
            <a:pPr>
              <a:defRPr/>
            </a:pPr>
            <a:r>
              <a:rPr lang="id-ID" sz="2400" dirty="0">
                <a:latin typeface="Arial Narrow" pitchFamily="34" charset="0"/>
              </a:rPr>
              <a:t>Dan Respon Masyarakat</a:t>
            </a:r>
            <a:endParaRPr lang="en-US" sz="2400" dirty="0">
              <a:latin typeface="Arial Narrow" pitchFamily="34" charset="0"/>
            </a:endParaRPr>
          </a:p>
        </p:txBody>
      </p:sp>
      <p:sp>
        <p:nvSpPr>
          <p:cNvPr id="19468" name="Text Box 20"/>
          <p:cNvSpPr txBox="1">
            <a:spLocks noChangeArrowheads="1"/>
          </p:cNvSpPr>
          <p:nvPr/>
        </p:nvSpPr>
        <p:spPr bwMode="auto">
          <a:xfrm>
            <a:off x="6477000" y="1143000"/>
            <a:ext cx="2667000" cy="8302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d-ID" sz="2400">
                <a:solidFill>
                  <a:srgbClr val="FF0000"/>
                </a:solidFill>
                <a:latin typeface="Times New Roman" pitchFamily="18" charset="0"/>
              </a:rPr>
              <a:t>Ada gejala menuju letusan utama</a:t>
            </a:r>
            <a:endParaRPr lang="en-US" sz="24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4589" name="Oval 22"/>
          <p:cNvSpPr>
            <a:spLocks noChangeArrowheads="1"/>
          </p:cNvSpPr>
          <p:nvPr/>
        </p:nvSpPr>
        <p:spPr bwMode="auto">
          <a:xfrm>
            <a:off x="4495800" y="3276600"/>
            <a:ext cx="3048000" cy="2057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 sz="2400">
                <a:solidFill>
                  <a:srgbClr val="000099"/>
                </a:solidFill>
                <a:latin typeface="Arial Narrow" pitchFamily="34" charset="0"/>
              </a:rPr>
              <a:t>Tidak melakukan </a:t>
            </a:r>
          </a:p>
          <a:p>
            <a:pPr algn="ctr"/>
            <a:r>
              <a:rPr lang="id-ID" sz="2400">
                <a:solidFill>
                  <a:srgbClr val="000099"/>
                </a:solidFill>
                <a:latin typeface="Arial Narrow" pitchFamily="34" charset="0"/>
              </a:rPr>
              <a:t>aktivitas </a:t>
            </a:r>
          </a:p>
          <a:p>
            <a:pPr algn="ctr"/>
            <a:r>
              <a:rPr lang="id-ID" sz="2400">
                <a:solidFill>
                  <a:srgbClr val="000099"/>
                </a:solidFill>
                <a:latin typeface="Arial Narrow" pitchFamily="34" charset="0"/>
              </a:rPr>
              <a:t>di area terancam</a:t>
            </a:r>
          </a:p>
        </p:txBody>
      </p:sp>
      <p:sp>
        <p:nvSpPr>
          <p:cNvPr id="24590" name="Oval 23"/>
          <p:cNvSpPr>
            <a:spLocks noChangeArrowheads="1"/>
          </p:cNvSpPr>
          <p:nvPr/>
        </p:nvSpPr>
        <p:spPr bwMode="auto">
          <a:xfrm>
            <a:off x="6934200" y="1905000"/>
            <a:ext cx="2209800" cy="1447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 sz="2400">
                <a:solidFill>
                  <a:srgbClr val="000099"/>
                </a:solidFill>
                <a:latin typeface="Times New Roman" pitchFamily="18" charset="0"/>
              </a:rPr>
              <a:t>Pengungsian</a:t>
            </a:r>
            <a:endParaRPr lang="en-US" sz="240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24591" name="Line 25"/>
          <p:cNvSpPr>
            <a:spLocks noChangeShapeType="1"/>
          </p:cNvSpPr>
          <p:nvPr/>
        </p:nvSpPr>
        <p:spPr bwMode="auto">
          <a:xfrm flipH="1" flipV="1">
            <a:off x="4953000" y="5791200"/>
            <a:ext cx="990600" cy="381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92" name="Line 26"/>
          <p:cNvSpPr>
            <a:spLocks noChangeShapeType="1"/>
          </p:cNvSpPr>
          <p:nvPr/>
        </p:nvSpPr>
        <p:spPr bwMode="auto">
          <a:xfrm flipH="1" flipV="1">
            <a:off x="6294438" y="5410200"/>
            <a:ext cx="46037" cy="685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93" name="Line 28"/>
          <p:cNvSpPr>
            <a:spLocks noChangeShapeType="1"/>
          </p:cNvSpPr>
          <p:nvPr/>
        </p:nvSpPr>
        <p:spPr bwMode="auto">
          <a:xfrm>
            <a:off x="1219200" y="6248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75" name="Text Box 19"/>
          <p:cNvSpPr txBox="1">
            <a:spLocks noChangeArrowheads="1"/>
          </p:cNvSpPr>
          <p:nvPr/>
        </p:nvSpPr>
        <p:spPr bwMode="auto">
          <a:xfrm>
            <a:off x="4191000" y="2133600"/>
            <a:ext cx="2667000" cy="7080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d-ID" sz="2000" dirty="0">
                <a:solidFill>
                  <a:srgbClr val="FFC000"/>
                </a:solidFill>
                <a:latin typeface="Arial Narrow" pitchFamily="34" charset="0"/>
              </a:rPr>
              <a:t>Ada prakiraan aktivitas akan berlanjut ke letusan</a:t>
            </a:r>
            <a:endParaRPr lang="en-US" sz="2000" dirty="0">
              <a:solidFill>
                <a:srgbClr val="FFC000"/>
              </a:solidFill>
              <a:latin typeface="Arial Narrow" pitchFamily="34" charset="0"/>
            </a:endParaRPr>
          </a:p>
        </p:txBody>
      </p:sp>
      <p:sp>
        <p:nvSpPr>
          <p:cNvPr id="24595" name="Line 26"/>
          <p:cNvSpPr>
            <a:spLocks noChangeShapeType="1"/>
          </p:cNvSpPr>
          <p:nvPr/>
        </p:nvSpPr>
        <p:spPr bwMode="auto">
          <a:xfrm flipV="1">
            <a:off x="6781800" y="3429000"/>
            <a:ext cx="1447800" cy="2819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4596" name="Picture 2" descr="jadi_5"/>
          <p:cNvPicPr>
            <a:picLocks noChangeAspect="1" noChangeArrowheads="1"/>
          </p:cNvPicPr>
          <p:nvPr/>
        </p:nvPicPr>
        <p:blipFill>
          <a:blip r:embed="rId2"/>
          <a:srcRect l="1990" r="26421"/>
          <a:stretch>
            <a:fillRect/>
          </a:stretch>
        </p:blipFill>
        <p:spPr bwMode="auto">
          <a:xfrm>
            <a:off x="7391400" y="4979988"/>
            <a:ext cx="1752600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97" name="Text Box 24"/>
          <p:cNvSpPr txBox="1">
            <a:spLocks noChangeArrowheads="1"/>
          </p:cNvSpPr>
          <p:nvPr/>
        </p:nvSpPr>
        <p:spPr bwMode="auto">
          <a:xfrm>
            <a:off x="4510088" y="6096000"/>
            <a:ext cx="4633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3300"/>
                </a:solidFill>
                <a:latin typeface="Times New Roman" pitchFamily="18" charset="0"/>
              </a:rPr>
              <a:t>PETA</a:t>
            </a:r>
            <a:r>
              <a:rPr lang="id-ID" sz="2000">
                <a:solidFill>
                  <a:srgbClr val="FF3300"/>
                </a:solidFill>
                <a:latin typeface="Times New Roman" pitchFamily="18" charset="0"/>
              </a:rPr>
              <a:t> KAWASAN RAWAN BENCANA</a:t>
            </a:r>
            <a:endParaRPr lang="en-US" sz="200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5" descr="desain jaringan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054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940175" y="0"/>
            <a:ext cx="528002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SISTEM PEMANTAUAN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867400" y="2592388"/>
          <a:ext cx="3117850" cy="4138612"/>
        </p:xfrm>
        <a:graphic>
          <a:graphicData uri="http://schemas.openxmlformats.org/presentationml/2006/ole">
            <p:oleObj spid="_x0000_s1026" name="Graph" r:id="rId4" imgW="2907360" imgH="3859200" progId="Origin50.Graph">
              <p:embed/>
            </p:oleObj>
          </a:graphicData>
        </a:graphic>
      </p:graphicFrame>
      <p:pic>
        <p:nvPicPr>
          <p:cNvPr id="7" name="Picture 4" descr="DSCN03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762000"/>
            <a:ext cx="2373313" cy="1779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 descr="DSCN027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4800600"/>
            <a:ext cx="2347912" cy="1761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25604" name="Picture 4" descr="gabung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/>
          <a:p>
            <a:pPr algn="ctr">
              <a:defRPr/>
            </a:pPr>
            <a:fld id="{818FC099-08F0-48F3-AEF3-E74A5752C056}" type="slidenum">
              <a:rPr lang="en-US" smtClean="0"/>
              <a:pPr algn="ctr">
                <a:defRPr/>
              </a:pPr>
              <a:t>6</a:t>
            </a:fld>
            <a:endParaRPr lang="en-US" smtClean="0"/>
          </a:p>
        </p:txBody>
      </p:sp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1524000" y="762000"/>
            <a:ext cx="4800600" cy="9144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omic Sans MS" pitchFamily="66" charset="0"/>
              </a:rPr>
              <a:t>POS PENGAMATAN GUNUNGAPI</a:t>
            </a: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2133600" y="1981200"/>
            <a:ext cx="1828800" cy="5334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omic Sans MS" pitchFamily="66" charset="0"/>
              </a:rPr>
              <a:t>KA-SUBID</a:t>
            </a: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2133600" y="2895600"/>
            <a:ext cx="1828800" cy="5334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omic Sans MS" pitchFamily="66" charset="0"/>
              </a:rPr>
              <a:t>KA-BID</a:t>
            </a:r>
          </a:p>
        </p:txBody>
      </p:sp>
      <p:sp>
        <p:nvSpPr>
          <p:cNvPr id="26630" name="Rectangle 5"/>
          <p:cNvSpPr>
            <a:spLocks noChangeArrowheads="1"/>
          </p:cNvSpPr>
          <p:nvPr/>
        </p:nvSpPr>
        <p:spPr bwMode="auto">
          <a:xfrm>
            <a:off x="2133600" y="4038600"/>
            <a:ext cx="1828800" cy="5334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omic Sans MS" pitchFamily="66" charset="0"/>
              </a:rPr>
              <a:t>KA-PVMBG</a:t>
            </a:r>
          </a:p>
        </p:txBody>
      </p:sp>
      <p:sp>
        <p:nvSpPr>
          <p:cNvPr id="26631" name="Rectangle 6"/>
          <p:cNvSpPr>
            <a:spLocks noChangeArrowheads="1"/>
          </p:cNvSpPr>
          <p:nvPr/>
        </p:nvSpPr>
        <p:spPr bwMode="auto">
          <a:xfrm>
            <a:off x="2133600" y="4953000"/>
            <a:ext cx="1828800" cy="5334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omic Sans MS" pitchFamily="66" charset="0"/>
              </a:rPr>
              <a:t>KA-BG</a:t>
            </a:r>
          </a:p>
        </p:txBody>
      </p:sp>
      <p:sp>
        <p:nvSpPr>
          <p:cNvPr id="26632" name="Rectangle 7"/>
          <p:cNvSpPr>
            <a:spLocks noChangeArrowheads="1"/>
          </p:cNvSpPr>
          <p:nvPr/>
        </p:nvSpPr>
        <p:spPr bwMode="auto">
          <a:xfrm>
            <a:off x="4648200" y="2895600"/>
            <a:ext cx="18288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omic Sans MS" pitchFamily="66" charset="0"/>
              </a:rPr>
              <a:t>BUPATI</a:t>
            </a:r>
          </a:p>
          <a:p>
            <a:pPr algn="ctr"/>
            <a:r>
              <a:rPr lang="en-US" sz="1400">
                <a:latin typeface="Comic Sans MS" pitchFamily="66" charset="0"/>
              </a:rPr>
              <a:t>(SATLAK)</a:t>
            </a:r>
          </a:p>
        </p:txBody>
      </p:sp>
      <p:sp>
        <p:nvSpPr>
          <p:cNvPr id="26633" name="Rectangle 8"/>
          <p:cNvSpPr>
            <a:spLocks noChangeArrowheads="1"/>
          </p:cNvSpPr>
          <p:nvPr/>
        </p:nvSpPr>
        <p:spPr bwMode="auto">
          <a:xfrm>
            <a:off x="4648200" y="4038600"/>
            <a:ext cx="18288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omic Sans MS" pitchFamily="66" charset="0"/>
              </a:rPr>
              <a:t>GUBERNUR</a:t>
            </a:r>
          </a:p>
          <a:p>
            <a:pPr algn="ctr"/>
            <a:r>
              <a:rPr lang="en-US" sz="1400">
                <a:latin typeface="Comic Sans MS" pitchFamily="66" charset="0"/>
              </a:rPr>
              <a:t>(SATKORLAK)</a:t>
            </a:r>
          </a:p>
        </p:txBody>
      </p:sp>
      <p:sp>
        <p:nvSpPr>
          <p:cNvPr id="26634" name="Rectangle 9"/>
          <p:cNvSpPr>
            <a:spLocks noChangeArrowheads="1"/>
          </p:cNvSpPr>
          <p:nvPr/>
        </p:nvSpPr>
        <p:spPr bwMode="auto">
          <a:xfrm>
            <a:off x="4648200" y="4953000"/>
            <a:ext cx="18288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omic Sans MS" pitchFamily="66" charset="0"/>
              </a:rPr>
              <a:t>BAKORNAS</a:t>
            </a:r>
          </a:p>
          <a:p>
            <a:pPr algn="ctr"/>
            <a:r>
              <a:rPr lang="en-US" sz="1400">
                <a:latin typeface="Comic Sans MS" pitchFamily="66" charset="0"/>
              </a:rPr>
              <a:t>PBP</a:t>
            </a:r>
          </a:p>
        </p:txBody>
      </p:sp>
      <p:sp>
        <p:nvSpPr>
          <p:cNvPr id="26635" name="Rectangle 10"/>
          <p:cNvSpPr>
            <a:spLocks noChangeArrowheads="1"/>
          </p:cNvSpPr>
          <p:nvPr/>
        </p:nvSpPr>
        <p:spPr bwMode="auto">
          <a:xfrm>
            <a:off x="4648200" y="5715000"/>
            <a:ext cx="1828800" cy="914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300">
                <a:latin typeface="Comic Sans MS" pitchFamily="66" charset="0"/>
              </a:rPr>
              <a:t>S-H. AIRPORT</a:t>
            </a:r>
          </a:p>
          <a:p>
            <a:pPr algn="ctr"/>
            <a:r>
              <a:rPr lang="en-US" sz="1300">
                <a:latin typeface="Comic Sans MS" pitchFamily="66" charset="0"/>
              </a:rPr>
              <a:t>MET. OFFICE</a:t>
            </a:r>
          </a:p>
          <a:p>
            <a:pPr algn="ctr"/>
            <a:r>
              <a:rPr lang="en-US" sz="1300">
                <a:latin typeface="Comic Sans MS" pitchFamily="66" charset="0"/>
              </a:rPr>
              <a:t>DIRECT OF</a:t>
            </a:r>
          </a:p>
          <a:p>
            <a:pPr algn="ctr"/>
            <a:r>
              <a:rPr lang="en-US" sz="1300">
                <a:latin typeface="Comic Sans MS" pitchFamily="66" charset="0"/>
              </a:rPr>
              <a:t>AVIATION SAFETY</a:t>
            </a:r>
          </a:p>
        </p:txBody>
      </p:sp>
      <p:sp>
        <p:nvSpPr>
          <p:cNvPr id="26636" name="Rectangle 11"/>
          <p:cNvSpPr>
            <a:spLocks noChangeArrowheads="1"/>
          </p:cNvSpPr>
          <p:nvPr/>
        </p:nvSpPr>
        <p:spPr bwMode="auto">
          <a:xfrm>
            <a:off x="6248400" y="1828800"/>
            <a:ext cx="2590800" cy="6858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>
                <a:solidFill>
                  <a:schemeClr val="bg1"/>
                </a:solidFill>
                <a:latin typeface="Comic Sans MS" pitchFamily="66" charset="0"/>
              </a:rPr>
              <a:t>AIRPORT TERDEKAT</a:t>
            </a:r>
          </a:p>
          <a:p>
            <a:pPr algn="ctr"/>
            <a:r>
              <a:rPr lang="en-US" sz="1200">
                <a:solidFill>
                  <a:schemeClr val="bg1"/>
                </a:solidFill>
                <a:latin typeface="Comic Sans MS" pitchFamily="66" charset="0"/>
              </a:rPr>
              <a:t>DAN INSTANSI TERKAIT</a:t>
            </a:r>
          </a:p>
        </p:txBody>
      </p:sp>
      <p:sp>
        <p:nvSpPr>
          <p:cNvPr id="26637" name="Oval 12"/>
          <p:cNvSpPr>
            <a:spLocks noChangeArrowheads="1"/>
          </p:cNvSpPr>
          <p:nvPr/>
        </p:nvSpPr>
        <p:spPr bwMode="auto">
          <a:xfrm>
            <a:off x="6934200" y="3200400"/>
            <a:ext cx="1600200" cy="1524000"/>
          </a:xfrm>
          <a:prstGeom prst="ellipse">
            <a:avLst/>
          </a:prstGeom>
          <a:solidFill>
            <a:srgbClr val="FF66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300">
                <a:latin typeface="Comic Sans MS" pitchFamily="66" charset="0"/>
              </a:rPr>
              <a:t>MASYARAKAT</a:t>
            </a:r>
          </a:p>
          <a:p>
            <a:pPr algn="ctr"/>
            <a:r>
              <a:rPr lang="en-US" sz="1300">
                <a:latin typeface="Comic Sans MS" pitchFamily="66" charset="0"/>
              </a:rPr>
              <a:t>DI SEKITAR</a:t>
            </a:r>
          </a:p>
          <a:p>
            <a:pPr algn="ctr"/>
            <a:r>
              <a:rPr lang="en-US" sz="1300">
                <a:latin typeface="Comic Sans MS" pitchFamily="66" charset="0"/>
              </a:rPr>
              <a:t>GUNUNGAPI</a:t>
            </a:r>
          </a:p>
        </p:txBody>
      </p:sp>
      <p:sp>
        <p:nvSpPr>
          <p:cNvPr id="26638" name="Line 13"/>
          <p:cNvSpPr>
            <a:spLocks noChangeShapeType="1"/>
          </p:cNvSpPr>
          <p:nvPr/>
        </p:nvSpPr>
        <p:spPr bwMode="auto">
          <a:xfrm>
            <a:off x="4267200" y="3276600"/>
            <a:ext cx="381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39" name="Line 14"/>
          <p:cNvSpPr>
            <a:spLocks noChangeShapeType="1"/>
          </p:cNvSpPr>
          <p:nvPr/>
        </p:nvSpPr>
        <p:spPr bwMode="auto">
          <a:xfrm>
            <a:off x="4267200" y="4343400"/>
            <a:ext cx="381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0" name="Line 15"/>
          <p:cNvSpPr>
            <a:spLocks noChangeShapeType="1"/>
          </p:cNvSpPr>
          <p:nvPr/>
        </p:nvSpPr>
        <p:spPr bwMode="auto">
          <a:xfrm>
            <a:off x="4267200" y="5257800"/>
            <a:ext cx="381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1" name="Line 16"/>
          <p:cNvSpPr>
            <a:spLocks noChangeShapeType="1"/>
          </p:cNvSpPr>
          <p:nvPr/>
        </p:nvSpPr>
        <p:spPr bwMode="auto">
          <a:xfrm>
            <a:off x="4267200" y="6248400"/>
            <a:ext cx="381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2" name="Line 17"/>
          <p:cNvSpPr>
            <a:spLocks noChangeShapeType="1"/>
          </p:cNvSpPr>
          <p:nvPr/>
        </p:nvSpPr>
        <p:spPr bwMode="auto">
          <a:xfrm>
            <a:off x="6477000" y="4343400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3" name="Line 18"/>
          <p:cNvSpPr>
            <a:spLocks noChangeShapeType="1"/>
          </p:cNvSpPr>
          <p:nvPr/>
        </p:nvSpPr>
        <p:spPr bwMode="auto">
          <a:xfrm>
            <a:off x="6629400" y="3733800"/>
            <a:ext cx="304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4" name="Line 19"/>
          <p:cNvSpPr>
            <a:spLocks noChangeShapeType="1"/>
          </p:cNvSpPr>
          <p:nvPr/>
        </p:nvSpPr>
        <p:spPr bwMode="auto">
          <a:xfrm>
            <a:off x="5867400" y="2209800"/>
            <a:ext cx="381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5" name="Line 20"/>
          <p:cNvSpPr>
            <a:spLocks noChangeShapeType="1"/>
          </p:cNvSpPr>
          <p:nvPr/>
        </p:nvSpPr>
        <p:spPr bwMode="auto">
          <a:xfrm>
            <a:off x="5867400" y="1676400"/>
            <a:ext cx="0" cy="1219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6" name="Line 21"/>
          <p:cNvSpPr>
            <a:spLocks noChangeShapeType="1"/>
          </p:cNvSpPr>
          <p:nvPr/>
        </p:nvSpPr>
        <p:spPr bwMode="auto">
          <a:xfrm>
            <a:off x="5486400" y="3429000"/>
            <a:ext cx="0" cy="609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7" name="Line 22"/>
          <p:cNvSpPr>
            <a:spLocks noChangeShapeType="1"/>
          </p:cNvSpPr>
          <p:nvPr/>
        </p:nvSpPr>
        <p:spPr bwMode="auto">
          <a:xfrm>
            <a:off x="5486400" y="1676400"/>
            <a:ext cx="0" cy="12192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8" name="Line 23"/>
          <p:cNvSpPr>
            <a:spLocks noChangeShapeType="1"/>
          </p:cNvSpPr>
          <p:nvPr/>
        </p:nvSpPr>
        <p:spPr bwMode="auto">
          <a:xfrm>
            <a:off x="5105400" y="1676400"/>
            <a:ext cx="0" cy="121920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9" name="Line 24"/>
          <p:cNvSpPr>
            <a:spLocks noChangeShapeType="1"/>
          </p:cNvSpPr>
          <p:nvPr/>
        </p:nvSpPr>
        <p:spPr bwMode="auto">
          <a:xfrm>
            <a:off x="2438400" y="2514600"/>
            <a:ext cx="0" cy="38100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0" name="Line 25"/>
          <p:cNvSpPr>
            <a:spLocks noChangeShapeType="1"/>
          </p:cNvSpPr>
          <p:nvPr/>
        </p:nvSpPr>
        <p:spPr bwMode="auto">
          <a:xfrm>
            <a:off x="2438400" y="3429000"/>
            <a:ext cx="0" cy="60960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1" name="Line 26"/>
          <p:cNvSpPr>
            <a:spLocks noChangeShapeType="1"/>
          </p:cNvSpPr>
          <p:nvPr/>
        </p:nvSpPr>
        <p:spPr bwMode="auto">
          <a:xfrm>
            <a:off x="2438400" y="4572000"/>
            <a:ext cx="0" cy="38100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2" name="Line 27"/>
          <p:cNvSpPr>
            <a:spLocks noChangeShapeType="1"/>
          </p:cNvSpPr>
          <p:nvPr/>
        </p:nvSpPr>
        <p:spPr bwMode="auto">
          <a:xfrm>
            <a:off x="2971800" y="3429000"/>
            <a:ext cx="0" cy="6096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3" name="Line 28"/>
          <p:cNvSpPr>
            <a:spLocks noChangeShapeType="1"/>
          </p:cNvSpPr>
          <p:nvPr/>
        </p:nvSpPr>
        <p:spPr bwMode="auto">
          <a:xfrm>
            <a:off x="3505200" y="3429000"/>
            <a:ext cx="0" cy="609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4" name="Line 29"/>
          <p:cNvSpPr>
            <a:spLocks noChangeShapeType="1"/>
          </p:cNvSpPr>
          <p:nvPr/>
        </p:nvSpPr>
        <p:spPr bwMode="auto">
          <a:xfrm>
            <a:off x="2971800" y="4572000"/>
            <a:ext cx="0" cy="3810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5" name="Line 30"/>
          <p:cNvSpPr>
            <a:spLocks noChangeShapeType="1"/>
          </p:cNvSpPr>
          <p:nvPr/>
        </p:nvSpPr>
        <p:spPr bwMode="auto">
          <a:xfrm>
            <a:off x="3505200" y="4572000"/>
            <a:ext cx="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6" name="Line 31"/>
          <p:cNvSpPr>
            <a:spLocks noChangeShapeType="1"/>
          </p:cNvSpPr>
          <p:nvPr/>
        </p:nvSpPr>
        <p:spPr bwMode="auto">
          <a:xfrm>
            <a:off x="2971800" y="2514600"/>
            <a:ext cx="0" cy="3810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7" name="Line 32"/>
          <p:cNvSpPr>
            <a:spLocks noChangeShapeType="1"/>
          </p:cNvSpPr>
          <p:nvPr/>
        </p:nvSpPr>
        <p:spPr bwMode="auto">
          <a:xfrm>
            <a:off x="3505200" y="2514600"/>
            <a:ext cx="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8" name="Line 33"/>
          <p:cNvSpPr>
            <a:spLocks noChangeShapeType="1"/>
          </p:cNvSpPr>
          <p:nvPr/>
        </p:nvSpPr>
        <p:spPr bwMode="auto">
          <a:xfrm flipV="1">
            <a:off x="4267200" y="3276600"/>
            <a:ext cx="0" cy="2971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9" name="Line 34"/>
          <p:cNvSpPr>
            <a:spLocks noChangeShapeType="1"/>
          </p:cNvSpPr>
          <p:nvPr/>
        </p:nvSpPr>
        <p:spPr bwMode="auto">
          <a:xfrm>
            <a:off x="3962400" y="4343400"/>
            <a:ext cx="304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0" name="Line 35"/>
          <p:cNvSpPr>
            <a:spLocks noChangeShapeType="1"/>
          </p:cNvSpPr>
          <p:nvPr/>
        </p:nvSpPr>
        <p:spPr bwMode="auto">
          <a:xfrm>
            <a:off x="4267200" y="3048000"/>
            <a:ext cx="381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61" name="Line 36"/>
          <p:cNvSpPr>
            <a:spLocks noChangeShapeType="1"/>
          </p:cNvSpPr>
          <p:nvPr/>
        </p:nvSpPr>
        <p:spPr bwMode="auto">
          <a:xfrm>
            <a:off x="3962400" y="3048000"/>
            <a:ext cx="304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2" name="Line 37"/>
          <p:cNvSpPr>
            <a:spLocks noChangeShapeType="1"/>
          </p:cNvSpPr>
          <p:nvPr/>
        </p:nvSpPr>
        <p:spPr bwMode="auto">
          <a:xfrm>
            <a:off x="6477000" y="3048000"/>
            <a:ext cx="152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3" name="Line 38"/>
          <p:cNvSpPr>
            <a:spLocks noChangeShapeType="1"/>
          </p:cNvSpPr>
          <p:nvPr/>
        </p:nvSpPr>
        <p:spPr bwMode="auto">
          <a:xfrm>
            <a:off x="6629400" y="3048000"/>
            <a:ext cx="0" cy="685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4" name="Line 39"/>
          <p:cNvSpPr>
            <a:spLocks noChangeShapeType="1"/>
          </p:cNvSpPr>
          <p:nvPr/>
        </p:nvSpPr>
        <p:spPr bwMode="auto">
          <a:xfrm>
            <a:off x="5867400" y="2590800"/>
            <a:ext cx="1828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5" name="Line 40"/>
          <p:cNvSpPr>
            <a:spLocks noChangeShapeType="1"/>
          </p:cNvSpPr>
          <p:nvPr/>
        </p:nvSpPr>
        <p:spPr bwMode="auto">
          <a:xfrm>
            <a:off x="7696200" y="2590800"/>
            <a:ext cx="0" cy="609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66" name="Line 41"/>
          <p:cNvSpPr>
            <a:spLocks noChangeShapeType="1"/>
          </p:cNvSpPr>
          <p:nvPr/>
        </p:nvSpPr>
        <p:spPr bwMode="auto">
          <a:xfrm>
            <a:off x="1676400" y="1676400"/>
            <a:ext cx="0" cy="2743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7" name="Line 42"/>
          <p:cNvSpPr>
            <a:spLocks noChangeShapeType="1"/>
          </p:cNvSpPr>
          <p:nvPr/>
        </p:nvSpPr>
        <p:spPr bwMode="auto">
          <a:xfrm>
            <a:off x="1676400" y="4419600"/>
            <a:ext cx="457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68" name="Line 43"/>
          <p:cNvSpPr>
            <a:spLocks noChangeShapeType="1"/>
          </p:cNvSpPr>
          <p:nvPr/>
        </p:nvSpPr>
        <p:spPr bwMode="auto">
          <a:xfrm>
            <a:off x="1676400" y="3276600"/>
            <a:ext cx="457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69" name="Line 44"/>
          <p:cNvSpPr>
            <a:spLocks noChangeShapeType="1"/>
          </p:cNvSpPr>
          <p:nvPr/>
        </p:nvSpPr>
        <p:spPr bwMode="auto">
          <a:xfrm>
            <a:off x="1676400" y="2362200"/>
            <a:ext cx="457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0" name="Line 45"/>
          <p:cNvSpPr>
            <a:spLocks noChangeShapeType="1"/>
          </p:cNvSpPr>
          <p:nvPr/>
        </p:nvSpPr>
        <p:spPr bwMode="auto">
          <a:xfrm>
            <a:off x="1828800" y="1676400"/>
            <a:ext cx="0" cy="25146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1" name="Line 46"/>
          <p:cNvSpPr>
            <a:spLocks noChangeShapeType="1"/>
          </p:cNvSpPr>
          <p:nvPr/>
        </p:nvSpPr>
        <p:spPr bwMode="auto">
          <a:xfrm>
            <a:off x="1828800" y="4191000"/>
            <a:ext cx="304800" cy="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2" name="Line 47"/>
          <p:cNvSpPr>
            <a:spLocks noChangeShapeType="1"/>
          </p:cNvSpPr>
          <p:nvPr/>
        </p:nvSpPr>
        <p:spPr bwMode="auto">
          <a:xfrm>
            <a:off x="1828800" y="3048000"/>
            <a:ext cx="304800" cy="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3" name="Line 48"/>
          <p:cNvSpPr>
            <a:spLocks noChangeShapeType="1"/>
          </p:cNvSpPr>
          <p:nvPr/>
        </p:nvSpPr>
        <p:spPr bwMode="auto">
          <a:xfrm>
            <a:off x="1828800" y="2133600"/>
            <a:ext cx="304800" cy="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4" name="Text Box 49"/>
          <p:cNvSpPr txBox="1">
            <a:spLocks noChangeArrowheads="1"/>
          </p:cNvSpPr>
          <p:nvPr/>
        </p:nvSpPr>
        <p:spPr bwMode="auto">
          <a:xfrm>
            <a:off x="304800" y="5638800"/>
            <a:ext cx="1377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Comic Sans MS" pitchFamily="66" charset="0"/>
              </a:rPr>
              <a:t>KETERANGAN :</a:t>
            </a:r>
          </a:p>
        </p:txBody>
      </p:sp>
      <p:sp>
        <p:nvSpPr>
          <p:cNvPr id="26675" name="Line 50"/>
          <p:cNvSpPr>
            <a:spLocks noChangeShapeType="1"/>
          </p:cNvSpPr>
          <p:nvPr/>
        </p:nvSpPr>
        <p:spPr bwMode="auto">
          <a:xfrm>
            <a:off x="381000" y="6057900"/>
            <a:ext cx="457200" cy="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6" name="Line 51"/>
          <p:cNvSpPr>
            <a:spLocks noChangeShapeType="1"/>
          </p:cNvSpPr>
          <p:nvPr/>
        </p:nvSpPr>
        <p:spPr bwMode="auto">
          <a:xfrm>
            <a:off x="381000" y="6286500"/>
            <a:ext cx="457200" cy="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7" name="Line 52"/>
          <p:cNvSpPr>
            <a:spLocks noChangeShapeType="1"/>
          </p:cNvSpPr>
          <p:nvPr/>
        </p:nvSpPr>
        <p:spPr bwMode="auto">
          <a:xfrm>
            <a:off x="381000" y="6629400"/>
            <a:ext cx="457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8" name="Text Box 53"/>
          <p:cNvSpPr txBox="1">
            <a:spLocks noChangeArrowheads="1"/>
          </p:cNvSpPr>
          <p:nvPr/>
        </p:nvSpPr>
        <p:spPr bwMode="auto">
          <a:xfrm>
            <a:off x="1128713" y="5943600"/>
            <a:ext cx="19113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Comic Sans MS" pitchFamily="66" charset="0"/>
              </a:rPr>
              <a:t>TINGKAT I (NORMAL)</a:t>
            </a:r>
          </a:p>
        </p:txBody>
      </p:sp>
      <p:sp>
        <p:nvSpPr>
          <p:cNvPr id="26679" name="Text Box 54"/>
          <p:cNvSpPr txBox="1">
            <a:spLocks noChangeArrowheads="1"/>
          </p:cNvSpPr>
          <p:nvPr/>
        </p:nvSpPr>
        <p:spPr bwMode="auto">
          <a:xfrm>
            <a:off x="1143000" y="6164263"/>
            <a:ext cx="2792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Comic Sans MS" pitchFamily="66" charset="0"/>
              </a:rPr>
              <a:t>TINGKAT II/III (WASPADA DAN</a:t>
            </a:r>
          </a:p>
          <a:p>
            <a:r>
              <a:rPr lang="en-US" sz="1200">
                <a:latin typeface="Comic Sans MS" pitchFamily="66" charset="0"/>
              </a:rPr>
              <a:t>SIAGA)</a:t>
            </a:r>
          </a:p>
        </p:txBody>
      </p:sp>
      <p:sp>
        <p:nvSpPr>
          <p:cNvPr id="26680" name="Text Box 55"/>
          <p:cNvSpPr txBox="1">
            <a:spLocks noChangeArrowheads="1"/>
          </p:cNvSpPr>
          <p:nvPr/>
        </p:nvSpPr>
        <p:spPr bwMode="auto">
          <a:xfrm>
            <a:off x="1497013" y="228600"/>
            <a:ext cx="6275387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2"/>
                </a:solidFill>
                <a:latin typeface="Comic Sans MS" pitchFamily="66" charset="0"/>
              </a:rPr>
              <a:t>ALUR INFORMASI PENINGKATAN KEGIATAN GUNUNGAPI</a:t>
            </a:r>
          </a:p>
        </p:txBody>
      </p:sp>
      <p:sp>
        <p:nvSpPr>
          <p:cNvPr id="26681" name="Text Box 56"/>
          <p:cNvSpPr txBox="1">
            <a:spLocks noChangeArrowheads="1"/>
          </p:cNvSpPr>
          <p:nvPr/>
        </p:nvSpPr>
        <p:spPr bwMode="auto">
          <a:xfrm>
            <a:off x="1130300" y="6545263"/>
            <a:ext cx="2070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Comic Sans MS" pitchFamily="66" charset="0"/>
              </a:rPr>
              <a:t>TINGKAT IV (AWAS)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/>
          <a:p>
            <a:pPr algn="ctr">
              <a:defRPr/>
            </a:pPr>
            <a:fld id="{262B5B29-77EB-4B6D-85ED-C42960C780B5}" type="slidenum">
              <a:rPr lang="en-US" smtClean="0"/>
              <a:pPr algn="ctr">
                <a:defRPr/>
              </a:pPr>
              <a:t>7</a:t>
            </a:fld>
            <a:endParaRPr lang="en-US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820738" y="542925"/>
            <a:ext cx="7429500" cy="3175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smtClean="0"/>
              <a:t>SOSIALISASI LETUSAN GUNUNGAPI</a:t>
            </a:r>
          </a:p>
        </p:txBody>
      </p:sp>
      <p:pic>
        <p:nvPicPr>
          <p:cNvPr id="27652" name="Picture 3" descr="DSCN45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6288" y="3109913"/>
            <a:ext cx="4529137" cy="319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4" descr="P10100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" y="1390650"/>
            <a:ext cx="4495800" cy="313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Text Box 5"/>
          <p:cNvSpPr txBox="1">
            <a:spLocks noChangeArrowheads="1"/>
          </p:cNvSpPr>
          <p:nvPr/>
        </p:nvSpPr>
        <p:spPr bwMode="auto">
          <a:xfrm>
            <a:off x="4786313" y="1685925"/>
            <a:ext cx="304800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Talk Show “Coffee Break”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/>
              <a:t>di TVRI Yogyakarta</a:t>
            </a:r>
          </a:p>
        </p:txBody>
      </p:sp>
      <p:cxnSp>
        <p:nvCxnSpPr>
          <p:cNvPr id="27655" name="AutoShape 6"/>
          <p:cNvCxnSpPr>
            <a:cxnSpLocks noChangeShapeType="1"/>
          </p:cNvCxnSpPr>
          <p:nvPr/>
        </p:nvCxnSpPr>
        <p:spPr bwMode="auto">
          <a:xfrm flipH="1">
            <a:off x="4643438" y="1989138"/>
            <a:ext cx="3186112" cy="508000"/>
          </a:xfrm>
          <a:prstGeom prst="bentConnector3">
            <a:avLst>
              <a:gd name="adj1" fmla="val -23968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7656" name="Text Box 7"/>
          <p:cNvSpPr txBox="1">
            <a:spLocks noChangeArrowheads="1"/>
          </p:cNvSpPr>
          <p:nvPr/>
        </p:nvSpPr>
        <p:spPr bwMode="auto">
          <a:xfrm>
            <a:off x="138113" y="4886325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Langsung pada masyarakat</a:t>
            </a:r>
          </a:p>
        </p:txBody>
      </p:sp>
      <p:cxnSp>
        <p:nvCxnSpPr>
          <p:cNvPr id="27657" name="AutoShape 8"/>
          <p:cNvCxnSpPr>
            <a:cxnSpLocks noChangeShapeType="1"/>
          </p:cNvCxnSpPr>
          <p:nvPr/>
        </p:nvCxnSpPr>
        <p:spPr bwMode="auto">
          <a:xfrm flipV="1">
            <a:off x="214313" y="5029200"/>
            <a:ext cx="4281487" cy="542925"/>
          </a:xfrm>
          <a:prstGeom prst="bentConnector3">
            <a:avLst>
              <a:gd name="adj1" fmla="val 76269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ti-hati naik kereta api, rel gantung Akibat Gerakan Tanah mengancam anda (Foto Sumaryono, Malangbong 24 Februari 2009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457200"/>
            <a:ext cx="4959044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3810000"/>
            <a:ext cx="5181600" cy="13691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MITIGASI BENCANA GERAKAN TANAH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E:\Zona Indonesi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24000"/>
            <a:ext cx="9091613" cy="475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292100" y="838200"/>
            <a:ext cx="8723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Calibri" pitchFamily="34" charset="0"/>
              </a:rPr>
              <a:t>PETA ZONA KERENTANAN GERAKAN TANAH INDONESIA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533400" y="304800"/>
            <a:ext cx="8153400" cy="584200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>
                <a:solidFill>
                  <a:srgbClr val="FF3300"/>
                </a:solidFill>
                <a:latin typeface="Comic Sans MS" pitchFamily="66" charset="0"/>
              </a:rPr>
              <a:t> </a:t>
            </a:r>
            <a:r>
              <a:rPr lang="en-US" sz="3200" b="1">
                <a:solidFill>
                  <a:srgbClr val="FF0000"/>
                </a:solidFill>
              </a:rPr>
              <a:t>GERAKAN TANAH/TANAH LONGSOR</a:t>
            </a:r>
          </a:p>
        </p:txBody>
      </p:sp>
      <p:pic>
        <p:nvPicPr>
          <p:cNvPr id="7" name="Picture 6" descr="LONGSOR.JPG"/>
          <p:cNvPicPr>
            <a:picLocks noChangeAspect="1"/>
          </p:cNvPicPr>
          <p:nvPr/>
        </p:nvPicPr>
        <p:blipFill>
          <a:blip r:embed="rId2" cstate="print">
            <a:lum bright="-20000" contrast="9000"/>
          </a:blip>
          <a:stretch>
            <a:fillRect/>
          </a:stretch>
        </p:blipFill>
        <p:spPr>
          <a:xfrm>
            <a:off x="3581400" y="1828800"/>
            <a:ext cx="5326828" cy="48005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381000" y="1828800"/>
            <a:ext cx="4038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0" rIns="45720" bIns="0" anchor="b"/>
          <a:lstStyle/>
          <a:p>
            <a:pPr>
              <a:defRPr/>
            </a:pPr>
            <a:r>
              <a:rPr lang="en-US" sz="2400" b="1" dirty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  <a:cs typeface="Arial" charset="0"/>
              </a:rPr>
              <a:t>GERAKAN TANAH ATAU BISA DISEBUT JUGA TANAH LONGSOR ADALAH BERPINDAHNYA BAHAN PEMBENTUK LERENG BERUPA BATU, TANAH, LUMPUR ATAU CAMPURAN SEMUANYA YANG BERGERAK </a:t>
            </a:r>
          </a:p>
          <a:p>
            <a:pPr>
              <a:defRPr/>
            </a:pPr>
            <a:r>
              <a:rPr lang="en-US" sz="2400" b="1" dirty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  <a:cs typeface="Arial" charset="0"/>
              </a:rPr>
              <a:t>KE BAWAH ATAU </a:t>
            </a:r>
          </a:p>
          <a:p>
            <a:pPr>
              <a:defRPr/>
            </a:pPr>
            <a:r>
              <a:rPr lang="en-US" sz="2400" b="1" dirty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  <a:cs typeface="Arial" charset="0"/>
              </a:rPr>
              <a:t>KELUAR DARI LERENG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9"/>
          <p:cNvSpPr txBox="1">
            <a:spLocks noChangeArrowheads="1"/>
          </p:cNvSpPr>
          <p:nvPr/>
        </p:nvSpPr>
        <p:spPr bwMode="auto">
          <a:xfrm>
            <a:off x="533400" y="220980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Verdana" pitchFamily="34" charset="0"/>
              </a:rPr>
              <a:t>PENGONTROL : </a:t>
            </a:r>
          </a:p>
        </p:txBody>
      </p:sp>
      <p:sp>
        <p:nvSpPr>
          <p:cNvPr id="31747" name="Text Box 10"/>
          <p:cNvSpPr txBox="1">
            <a:spLocks noChangeArrowheads="1"/>
          </p:cNvSpPr>
          <p:nvPr/>
        </p:nvSpPr>
        <p:spPr bwMode="auto">
          <a:xfrm>
            <a:off x="539750" y="4437063"/>
            <a:ext cx="1277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Verdana" pitchFamily="34" charset="0"/>
              </a:rPr>
              <a:t>PEMICU :</a:t>
            </a:r>
          </a:p>
        </p:txBody>
      </p:sp>
      <p:sp>
        <p:nvSpPr>
          <p:cNvPr id="31748" name="Text Box 11"/>
          <p:cNvSpPr txBox="1">
            <a:spLocks noChangeArrowheads="1"/>
          </p:cNvSpPr>
          <p:nvPr/>
        </p:nvSpPr>
        <p:spPr bwMode="auto">
          <a:xfrm>
            <a:off x="685800" y="2971800"/>
            <a:ext cx="4724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hlink"/>
                </a:solidFill>
                <a:latin typeface="Verdana" pitchFamily="34" charset="0"/>
              </a:rPr>
              <a:t> Kelerengan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hlink"/>
                </a:solidFill>
                <a:latin typeface="Verdana" pitchFamily="34" charset="0"/>
              </a:rPr>
              <a:t> Jenis tanah atau batuan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hlink"/>
                </a:solidFill>
                <a:latin typeface="Verdana" pitchFamily="34" charset="0"/>
              </a:rPr>
              <a:t> Tataguna lahan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hlink"/>
                </a:solidFill>
                <a:latin typeface="Verdana" pitchFamily="34" charset="0"/>
              </a:rPr>
              <a:t> Hidrologi</a:t>
            </a:r>
          </a:p>
        </p:txBody>
      </p:sp>
      <p:sp>
        <p:nvSpPr>
          <p:cNvPr id="31749" name="Text Box 12"/>
          <p:cNvSpPr txBox="1">
            <a:spLocks noChangeArrowheads="1"/>
          </p:cNvSpPr>
          <p:nvPr/>
        </p:nvSpPr>
        <p:spPr bwMode="auto">
          <a:xfrm>
            <a:off x="685800" y="5207000"/>
            <a:ext cx="853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hlink"/>
                </a:solidFill>
                <a:latin typeface="Verdana" pitchFamily="34" charset="0"/>
              </a:rPr>
              <a:t> Statis (Curah Hujan) </a:t>
            </a:r>
            <a:r>
              <a:rPr lang="en-US">
                <a:solidFill>
                  <a:schemeClr val="hlink"/>
                </a:solidFill>
                <a:latin typeface="Verdana" pitchFamily="34" charset="0"/>
                <a:sym typeface="Wingdings" pitchFamily="2" charset="2"/>
              </a:rPr>
              <a:t> infiltrasi  naiknya m.a.t.</a:t>
            </a:r>
            <a:endParaRPr lang="en-US">
              <a:solidFill>
                <a:schemeClr val="hlink"/>
              </a:solidFill>
              <a:latin typeface="Verdana" pitchFamily="34" charset="0"/>
            </a:endParaRPr>
          </a:p>
          <a:p>
            <a:pPr>
              <a:buFontTx/>
              <a:buChar char="•"/>
            </a:pPr>
            <a:r>
              <a:rPr lang="en-US">
                <a:solidFill>
                  <a:schemeClr val="hlink"/>
                </a:solidFill>
                <a:latin typeface="Verdana" pitchFamily="34" charset="0"/>
              </a:rPr>
              <a:t> Dinamis (Getaran) </a:t>
            </a:r>
            <a:r>
              <a:rPr lang="en-US">
                <a:solidFill>
                  <a:schemeClr val="hlink"/>
                </a:solidFill>
                <a:latin typeface="Verdana" pitchFamily="34" charset="0"/>
                <a:sym typeface="Wingdings" pitchFamily="2" charset="2"/>
              </a:rPr>
              <a:t> gempa bumi  tekanan air pori berlebih</a:t>
            </a:r>
            <a:endParaRPr lang="en-US">
              <a:solidFill>
                <a:schemeClr val="hlink"/>
              </a:solidFill>
              <a:latin typeface="Verdana" pitchFamily="34" charset="0"/>
            </a:endParaRPr>
          </a:p>
        </p:txBody>
      </p:sp>
      <p:sp>
        <p:nvSpPr>
          <p:cNvPr id="31750" name="Text Box 15"/>
          <p:cNvSpPr txBox="1">
            <a:spLocks noChangeArrowheads="1"/>
          </p:cNvSpPr>
          <p:nvPr/>
        </p:nvSpPr>
        <p:spPr bwMode="auto">
          <a:xfrm>
            <a:off x="457200" y="25908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hlink"/>
                </a:solidFill>
                <a:latin typeface="Verdana" pitchFamily="34" charset="0"/>
              </a:rPr>
              <a:t> </a:t>
            </a:r>
            <a:r>
              <a:rPr lang="en-US">
                <a:latin typeface="Verdana" pitchFamily="34" charset="0"/>
              </a:rPr>
              <a:t>Faktor penyebab suatu lereng berpotensi mengalami gerakan tanah</a:t>
            </a:r>
          </a:p>
        </p:txBody>
      </p:sp>
      <p:sp>
        <p:nvSpPr>
          <p:cNvPr id="31751" name="Text Box 16"/>
          <p:cNvSpPr txBox="1">
            <a:spLocks noChangeArrowheads="1"/>
          </p:cNvSpPr>
          <p:nvPr/>
        </p:nvSpPr>
        <p:spPr bwMode="auto">
          <a:xfrm>
            <a:off x="457200" y="4749800"/>
            <a:ext cx="746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hlink"/>
                </a:solidFill>
                <a:latin typeface="Verdana" pitchFamily="34" charset="0"/>
              </a:rPr>
              <a:t> </a:t>
            </a:r>
            <a:r>
              <a:rPr lang="en-US">
                <a:latin typeface="Verdana" pitchFamily="34" charset="0"/>
              </a:rPr>
              <a:t>Faktor penyebab suatu (lereng) menjadi bergerak </a:t>
            </a:r>
          </a:p>
        </p:txBody>
      </p:sp>
      <p:sp>
        <p:nvSpPr>
          <p:cNvPr id="10" name="Rectangle 17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>
                <a:solidFill>
                  <a:schemeClr val="folHlink"/>
                </a:solidFill>
              </a:rPr>
              <a:t>FAKTOR-FAKTOR YANG </a:t>
            </a:r>
            <a:r>
              <a:rPr lang="en-US" sz="2800" dirty="0" smtClean="0">
                <a:solidFill>
                  <a:schemeClr val="folHlink"/>
                </a:solidFill>
              </a:rPr>
              <a:t>MENYEBABKAN TERJADINYA </a:t>
            </a:r>
            <a:r>
              <a:rPr lang="en-US" sz="2800" dirty="0">
                <a:solidFill>
                  <a:schemeClr val="folHlink"/>
                </a:solidFill>
              </a:rPr>
              <a:t>GERAKAN TANAH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 rot="20276039">
            <a:off x="3695700" y="1390650"/>
            <a:ext cx="2443163" cy="1085850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 rot="20276039">
            <a:off x="1838325" y="2224088"/>
            <a:ext cx="2443163" cy="931862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Chevron 5"/>
          <p:cNvSpPr/>
          <p:nvPr/>
        </p:nvSpPr>
        <p:spPr>
          <a:xfrm rot="20276039">
            <a:off x="11113" y="3162300"/>
            <a:ext cx="2273300" cy="650875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Oval 23"/>
          <p:cNvSpPr>
            <a:spLocks noChangeArrowheads="1"/>
          </p:cNvSpPr>
          <p:nvPr/>
        </p:nvSpPr>
        <p:spPr bwMode="auto">
          <a:xfrm>
            <a:off x="6732588" y="1909763"/>
            <a:ext cx="2209800" cy="1447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1600" b="1">
              <a:latin typeface="Calibri" pitchFamily="34" charset="0"/>
              <a:cs typeface="Arial" charset="0"/>
            </a:endParaRPr>
          </a:p>
        </p:txBody>
      </p:sp>
      <p:sp>
        <p:nvSpPr>
          <p:cNvPr id="8" name="Oval 21"/>
          <p:cNvSpPr>
            <a:spLocks noChangeArrowheads="1"/>
          </p:cNvSpPr>
          <p:nvPr/>
        </p:nvSpPr>
        <p:spPr bwMode="auto">
          <a:xfrm>
            <a:off x="2555875" y="3789363"/>
            <a:ext cx="2570163" cy="17272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1600" b="1">
              <a:latin typeface="Arial Narrow" pitchFamily="34" charset="0"/>
              <a:cs typeface="Arial" charset="0"/>
            </a:endParaRPr>
          </a:p>
        </p:txBody>
      </p:sp>
      <p:sp>
        <p:nvSpPr>
          <p:cNvPr id="32775" name="Text Box 6"/>
          <p:cNvSpPr txBox="1">
            <a:spLocks noChangeArrowheads="1"/>
          </p:cNvSpPr>
          <p:nvPr/>
        </p:nvSpPr>
        <p:spPr bwMode="auto">
          <a:xfrm rot="-1364224">
            <a:off x="-73025" y="3300413"/>
            <a:ext cx="2079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400" b="1">
                <a:solidFill>
                  <a:srgbClr val="00B0F0"/>
                </a:solidFill>
                <a:latin typeface="Calibri" pitchFamily="34" charset="0"/>
              </a:rPr>
              <a:t>Sangat Rendah</a:t>
            </a:r>
            <a:endParaRPr lang="en-US" sz="2400" b="1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32776" name="Text Box 7"/>
          <p:cNvSpPr txBox="1">
            <a:spLocks noChangeArrowheads="1"/>
          </p:cNvSpPr>
          <p:nvPr/>
        </p:nvSpPr>
        <p:spPr bwMode="auto">
          <a:xfrm>
            <a:off x="2362200" y="2362200"/>
            <a:ext cx="1295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B050"/>
                </a:solidFill>
                <a:latin typeface="Calibri" pitchFamily="34" charset="0"/>
              </a:rPr>
              <a:t>R</a:t>
            </a:r>
            <a:r>
              <a:rPr lang="id-ID" sz="2400" b="1">
                <a:solidFill>
                  <a:srgbClr val="00B050"/>
                </a:solidFill>
                <a:latin typeface="Calibri" pitchFamily="34" charset="0"/>
              </a:rPr>
              <a:t>endah</a:t>
            </a:r>
            <a:endParaRPr lang="en-US" sz="2400" b="1">
              <a:solidFill>
                <a:srgbClr val="00B050"/>
              </a:solidFill>
              <a:latin typeface="Calibri" pitchFamily="34" charset="0"/>
            </a:endParaRPr>
          </a:p>
        </p:txBody>
      </p:sp>
      <p:pic>
        <p:nvPicPr>
          <p:cNvPr id="32777" name="Text Box 8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1600200"/>
            <a:ext cx="1579563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8" name="Text Box 11"/>
          <p:cNvSpPr txBox="1">
            <a:spLocks noChangeArrowheads="1"/>
          </p:cNvSpPr>
          <p:nvPr/>
        </p:nvSpPr>
        <p:spPr bwMode="auto">
          <a:xfrm>
            <a:off x="2947988" y="4113213"/>
            <a:ext cx="192881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b="1">
                <a:solidFill>
                  <a:srgbClr val="FF0000"/>
                </a:solidFill>
                <a:latin typeface="Arial Narrow" pitchFamily="34" charset="0"/>
              </a:rPr>
              <a:t>Gerakan tanah bisa terjadi jika ada gangguan lereng</a:t>
            </a:r>
            <a:endParaRPr lang="en-US" b="1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32779" name="Text Box 12"/>
          <p:cNvSpPr txBox="1">
            <a:spLocks noChangeArrowheads="1"/>
          </p:cNvSpPr>
          <p:nvPr/>
        </p:nvSpPr>
        <p:spPr bwMode="auto">
          <a:xfrm>
            <a:off x="228600" y="228600"/>
            <a:ext cx="5207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2400" b="1">
                <a:latin typeface="Arial Narrow" pitchFamily="34" charset="0"/>
              </a:rPr>
              <a:t>Tingkatan Kerentanan Gerakan Tanah</a:t>
            </a:r>
            <a:endParaRPr lang="en-US" sz="2400" b="1">
              <a:latin typeface="Arial Narrow" pitchFamily="34" charset="0"/>
            </a:endParaRPr>
          </a:p>
        </p:txBody>
      </p:sp>
      <p:sp>
        <p:nvSpPr>
          <p:cNvPr id="32780" name="Text Box 20"/>
          <p:cNvSpPr txBox="1">
            <a:spLocks noChangeArrowheads="1"/>
          </p:cNvSpPr>
          <p:nvPr/>
        </p:nvSpPr>
        <p:spPr bwMode="auto">
          <a:xfrm>
            <a:off x="6705600" y="2057400"/>
            <a:ext cx="271462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7313" indent="-87313">
              <a:buFont typeface="Arial" pitchFamily="34" charset="0"/>
              <a:buChar char="•"/>
            </a:pPr>
            <a:r>
              <a:rPr lang="id-ID" sz="1600" b="1">
                <a:solidFill>
                  <a:srgbClr val="FF0000"/>
                </a:solidFill>
                <a:latin typeface="Calibri" pitchFamily="34" charset="0"/>
              </a:rPr>
              <a:t>Sering terjadi gerakan </a:t>
            </a:r>
            <a:r>
              <a:rPr lang="en-US" sz="1600" b="1">
                <a:solidFill>
                  <a:srgbClr val="FF0000"/>
                </a:solidFill>
                <a:latin typeface="Calibri" pitchFamily="34" charset="0"/>
              </a:rPr>
              <a:t>   </a:t>
            </a:r>
            <a:r>
              <a:rPr lang="id-ID" sz="1600" b="1">
                <a:solidFill>
                  <a:srgbClr val="FF0000"/>
                </a:solidFill>
                <a:latin typeface="Calibri" pitchFamily="34" charset="0"/>
              </a:rPr>
              <a:t>tanah jika musim hujan</a:t>
            </a:r>
          </a:p>
          <a:p>
            <a:pPr marL="87313" indent="-87313">
              <a:buFont typeface="Arial" pitchFamily="34" charset="0"/>
              <a:buChar char="•"/>
            </a:pPr>
            <a:r>
              <a:rPr lang="id-ID" sz="1600" b="1">
                <a:solidFill>
                  <a:srgbClr val="FF0000"/>
                </a:solidFill>
                <a:latin typeface="Calibri" pitchFamily="34" charset="0"/>
              </a:rPr>
              <a:t>Gerakan tanah lama bisa aktif kembali</a:t>
            </a:r>
            <a:endParaRPr lang="en-US" sz="16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5" name="Oval 22"/>
          <p:cNvSpPr>
            <a:spLocks noChangeArrowheads="1"/>
          </p:cNvSpPr>
          <p:nvPr/>
        </p:nvSpPr>
        <p:spPr bwMode="auto">
          <a:xfrm>
            <a:off x="5219700" y="3068638"/>
            <a:ext cx="2328863" cy="17716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id-ID" sz="1600" b="1">
              <a:latin typeface="Arial Narrow" pitchFamily="34" charset="0"/>
              <a:cs typeface="Arial" charset="0"/>
            </a:endParaRPr>
          </a:p>
        </p:txBody>
      </p:sp>
      <p:sp>
        <p:nvSpPr>
          <p:cNvPr id="32782" name="Text Box 24"/>
          <p:cNvSpPr txBox="1">
            <a:spLocks noChangeArrowheads="1"/>
          </p:cNvSpPr>
          <p:nvPr/>
        </p:nvSpPr>
        <p:spPr bwMode="auto">
          <a:xfrm>
            <a:off x="3132138" y="6237288"/>
            <a:ext cx="5827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Calibri" pitchFamily="34" charset="0"/>
              </a:rPr>
              <a:t>PETA</a:t>
            </a:r>
            <a:r>
              <a:rPr lang="id-ID" sz="2000" b="1">
                <a:solidFill>
                  <a:srgbClr val="000099"/>
                </a:solidFill>
                <a:latin typeface="Calibri" pitchFamily="34" charset="0"/>
              </a:rPr>
              <a:t> ZONA KERENTANAN GERAKAN TANAH</a:t>
            </a:r>
            <a:endParaRPr lang="en-US" sz="2000" b="1">
              <a:solidFill>
                <a:srgbClr val="000099"/>
              </a:solidFill>
              <a:latin typeface="Calibri" pitchFamily="34" charset="0"/>
            </a:endParaRPr>
          </a:p>
        </p:txBody>
      </p:sp>
      <p:sp>
        <p:nvSpPr>
          <p:cNvPr id="32783" name="Line 28"/>
          <p:cNvSpPr>
            <a:spLocks noChangeShapeType="1"/>
          </p:cNvSpPr>
          <p:nvPr/>
        </p:nvSpPr>
        <p:spPr bwMode="auto">
          <a:xfrm>
            <a:off x="1219200" y="6248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84" name="Text Box 19"/>
          <p:cNvSpPr txBox="1">
            <a:spLocks noChangeArrowheads="1"/>
          </p:cNvSpPr>
          <p:nvPr/>
        </p:nvSpPr>
        <p:spPr bwMode="auto">
          <a:xfrm>
            <a:off x="5410200" y="3305175"/>
            <a:ext cx="2286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b="1">
                <a:solidFill>
                  <a:srgbClr val="FF0000"/>
                </a:solidFill>
                <a:latin typeface="Arial Narrow" pitchFamily="34" charset="0"/>
              </a:rPr>
              <a:t>Gerakan Tanah berpotensi terjadi jika curah hujan tinggi</a:t>
            </a:r>
            <a:r>
              <a:rPr lang="en-US" b="1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id-ID" b="1">
                <a:solidFill>
                  <a:srgbClr val="FF0000"/>
                </a:solidFill>
                <a:latin typeface="Arial Narrow" pitchFamily="34" charset="0"/>
              </a:rPr>
              <a:t>dan ada gangguan lereng</a:t>
            </a:r>
            <a:endParaRPr lang="en-US" b="1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0" y="5084763"/>
            <a:ext cx="2570163" cy="15113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1600" b="1">
              <a:solidFill>
                <a:srgbClr val="000099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32786" name="Line 21"/>
          <p:cNvSpPr>
            <a:spLocks noChangeShapeType="1"/>
          </p:cNvSpPr>
          <p:nvPr/>
        </p:nvSpPr>
        <p:spPr bwMode="auto">
          <a:xfrm flipH="1">
            <a:off x="2484438" y="6165850"/>
            <a:ext cx="4175125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87" name="Line 22"/>
          <p:cNvSpPr>
            <a:spLocks noChangeShapeType="1"/>
          </p:cNvSpPr>
          <p:nvPr/>
        </p:nvSpPr>
        <p:spPr bwMode="auto">
          <a:xfrm flipH="1" flipV="1">
            <a:off x="4643438" y="5445125"/>
            <a:ext cx="2016125" cy="720725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88" name="Line 23"/>
          <p:cNvSpPr>
            <a:spLocks noChangeShapeType="1"/>
          </p:cNvSpPr>
          <p:nvPr/>
        </p:nvSpPr>
        <p:spPr bwMode="auto">
          <a:xfrm flipH="1" flipV="1">
            <a:off x="6084888" y="4868863"/>
            <a:ext cx="574675" cy="1296987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89" name="Line 24"/>
          <p:cNvSpPr>
            <a:spLocks noChangeShapeType="1"/>
          </p:cNvSpPr>
          <p:nvPr/>
        </p:nvSpPr>
        <p:spPr bwMode="auto">
          <a:xfrm flipV="1">
            <a:off x="6659563" y="3357563"/>
            <a:ext cx="1512887" cy="2808287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90" name="Text Box 10"/>
          <p:cNvSpPr txBox="1">
            <a:spLocks noChangeArrowheads="1"/>
          </p:cNvSpPr>
          <p:nvPr/>
        </p:nvSpPr>
        <p:spPr bwMode="auto">
          <a:xfrm>
            <a:off x="533400" y="5334000"/>
            <a:ext cx="1676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b="1">
                <a:solidFill>
                  <a:srgbClr val="FF0000"/>
                </a:solidFill>
                <a:latin typeface="Arial Narrow" pitchFamily="34" charset="0"/>
              </a:rPr>
              <a:t>Sangat jarang terjadi Gerakan Tanah</a:t>
            </a:r>
            <a:endParaRPr lang="en-US" b="1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28" name="Chevron 27"/>
          <p:cNvSpPr/>
          <p:nvPr/>
        </p:nvSpPr>
        <p:spPr>
          <a:xfrm rot="20276039">
            <a:off x="5484813" y="565150"/>
            <a:ext cx="2443162" cy="1274763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792" name="Text Box 9"/>
          <p:cNvSpPr txBox="1">
            <a:spLocks noChangeArrowheads="1"/>
          </p:cNvSpPr>
          <p:nvPr/>
        </p:nvSpPr>
        <p:spPr bwMode="auto">
          <a:xfrm>
            <a:off x="6248400" y="762000"/>
            <a:ext cx="936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Calibri" pitchFamily="34" charset="0"/>
              </a:rPr>
              <a:t>T</a:t>
            </a:r>
            <a:r>
              <a:rPr lang="id-ID" sz="2400" b="1">
                <a:solidFill>
                  <a:srgbClr val="FF0000"/>
                </a:solidFill>
                <a:latin typeface="Calibri" pitchFamily="34" charset="0"/>
              </a:rPr>
              <a:t>inggi</a:t>
            </a:r>
            <a:endParaRPr lang="en-US" sz="2400" b="1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7" descr="DSCN07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4114800"/>
            <a:ext cx="3352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Line 29"/>
          <p:cNvSpPr>
            <a:spLocks noChangeShapeType="1"/>
          </p:cNvSpPr>
          <p:nvPr/>
        </p:nvSpPr>
        <p:spPr bwMode="auto">
          <a:xfrm flipV="1">
            <a:off x="533400" y="1800225"/>
            <a:ext cx="7010400" cy="34290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60325" y="4457700"/>
            <a:ext cx="21050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b="1">
                <a:latin typeface="Calibri" pitchFamily="34" charset="0"/>
              </a:rPr>
              <a:t>PEMETAAN</a:t>
            </a:r>
          </a:p>
          <a:p>
            <a:r>
              <a:rPr lang="id-ID" b="1">
                <a:latin typeface="Calibri" pitchFamily="34" charset="0"/>
              </a:rPr>
              <a:t>ZONA KERENTANAN</a:t>
            </a:r>
            <a:br>
              <a:rPr lang="id-ID" b="1">
                <a:latin typeface="Calibri" pitchFamily="34" charset="0"/>
              </a:rPr>
            </a:br>
            <a:r>
              <a:rPr lang="id-ID" b="1">
                <a:latin typeface="Calibri" pitchFamily="34" charset="0"/>
              </a:rPr>
              <a:t>GERAKAN TANAH</a:t>
            </a:r>
            <a:endParaRPr lang="en-US" b="1">
              <a:latin typeface="Calibri" pitchFamily="34" charset="0"/>
            </a:endParaRPr>
          </a:p>
        </p:txBody>
      </p:sp>
      <p:sp>
        <p:nvSpPr>
          <p:cNvPr id="33797" name="Text Box 7"/>
          <p:cNvSpPr txBox="1">
            <a:spLocks noChangeArrowheads="1"/>
          </p:cNvSpPr>
          <p:nvPr/>
        </p:nvSpPr>
        <p:spPr bwMode="auto">
          <a:xfrm>
            <a:off x="1295400" y="3429000"/>
            <a:ext cx="33067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P</a:t>
            </a:r>
            <a:r>
              <a:rPr lang="id-ID" b="1">
                <a:latin typeface="Calibri" pitchFamily="34" charset="0"/>
              </a:rPr>
              <a:t>EMANTAUAN GERAKAN TANAH</a:t>
            </a:r>
          </a:p>
          <a:p>
            <a:r>
              <a:rPr lang="id-ID" b="1">
                <a:latin typeface="Calibri" pitchFamily="34" charset="0"/>
              </a:rPr>
              <a:t>DI OBYEK VITAL STRATEGIS</a:t>
            </a:r>
            <a:endParaRPr lang="en-US" b="1">
              <a:latin typeface="Calibri" pitchFamily="34" charset="0"/>
            </a:endParaRPr>
          </a:p>
        </p:txBody>
      </p:sp>
      <p:sp>
        <p:nvSpPr>
          <p:cNvPr id="33798" name="Text Box 8"/>
          <p:cNvSpPr txBox="1">
            <a:spLocks noChangeArrowheads="1"/>
          </p:cNvSpPr>
          <p:nvPr/>
        </p:nvSpPr>
        <p:spPr bwMode="auto">
          <a:xfrm>
            <a:off x="4191000" y="2667000"/>
            <a:ext cx="1333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S</a:t>
            </a:r>
            <a:r>
              <a:rPr lang="id-ID" b="1">
                <a:latin typeface="Calibri" pitchFamily="34" charset="0"/>
              </a:rPr>
              <a:t>OSIALISASI</a:t>
            </a:r>
            <a:endParaRPr lang="en-US" b="1">
              <a:latin typeface="Calibri" pitchFamily="34" charset="0"/>
            </a:endParaRPr>
          </a:p>
        </p:txBody>
      </p:sp>
      <p:sp>
        <p:nvSpPr>
          <p:cNvPr id="33799" name="Text Box 9"/>
          <p:cNvSpPr txBox="1">
            <a:spLocks noChangeArrowheads="1"/>
          </p:cNvSpPr>
          <p:nvPr/>
        </p:nvSpPr>
        <p:spPr bwMode="auto">
          <a:xfrm>
            <a:off x="6172200" y="1274763"/>
            <a:ext cx="2108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T</a:t>
            </a:r>
            <a:r>
              <a:rPr lang="id-ID" b="1">
                <a:latin typeface="Calibri" pitchFamily="34" charset="0"/>
              </a:rPr>
              <a:t>ANGGAP DARURAT</a:t>
            </a:r>
          </a:p>
          <a:p>
            <a:r>
              <a:rPr lang="id-ID" b="1">
                <a:latin typeface="Calibri" pitchFamily="34" charset="0"/>
              </a:rPr>
              <a:t>GERAKAN TANAH </a:t>
            </a:r>
            <a:endParaRPr lang="en-US" b="1">
              <a:latin typeface="Calibri" pitchFamily="34" charset="0"/>
            </a:endParaRPr>
          </a:p>
        </p:txBody>
      </p:sp>
      <p:sp>
        <p:nvSpPr>
          <p:cNvPr id="28680" name="Text Box 12"/>
          <p:cNvSpPr txBox="1">
            <a:spLocks noChangeArrowheads="1"/>
          </p:cNvSpPr>
          <p:nvPr/>
        </p:nvSpPr>
        <p:spPr bwMode="auto">
          <a:xfrm>
            <a:off x="500063" y="428625"/>
            <a:ext cx="74247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>
                    <a:lumMod val="95000"/>
                  </a:schemeClr>
                </a:solidFill>
                <a:latin typeface="Arial Black" pitchFamily="34" charset="0"/>
                <a:cs typeface="+mn-cs"/>
              </a:rPr>
              <a:t>UPAYA </a:t>
            </a:r>
            <a:r>
              <a:rPr lang="id-ID" sz="2800" dirty="0">
                <a:solidFill>
                  <a:schemeClr val="tx1">
                    <a:lumMod val="95000"/>
                  </a:schemeClr>
                </a:solidFill>
                <a:latin typeface="Arial Black" pitchFamily="34" charset="0"/>
                <a:cs typeface="+mn-cs"/>
              </a:rPr>
              <a:t>MITIGASI</a:t>
            </a:r>
            <a:r>
              <a:rPr lang="en-US" sz="2800" dirty="0">
                <a:solidFill>
                  <a:schemeClr val="tx1">
                    <a:lumMod val="95000"/>
                  </a:schemeClr>
                </a:solidFill>
                <a:latin typeface="Arial Black" pitchFamily="34" charset="0"/>
                <a:cs typeface="+mn-cs"/>
              </a:rPr>
              <a:t> GERAKAN TANAH</a:t>
            </a:r>
          </a:p>
        </p:txBody>
      </p:sp>
      <p:sp>
        <p:nvSpPr>
          <p:cNvPr id="33801" name="Line 25"/>
          <p:cNvSpPr>
            <a:spLocks noChangeShapeType="1"/>
          </p:cNvSpPr>
          <p:nvPr/>
        </p:nvSpPr>
        <p:spPr bwMode="auto">
          <a:xfrm flipH="1" flipV="1">
            <a:off x="4953000" y="5791200"/>
            <a:ext cx="990600" cy="381000"/>
          </a:xfrm>
          <a:prstGeom prst="line">
            <a:avLst/>
          </a:prstGeom>
          <a:noFill/>
          <a:ln w="19050">
            <a:solidFill>
              <a:srgbClr val="FFFF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02" name="Line 26"/>
          <p:cNvSpPr>
            <a:spLocks noChangeShapeType="1"/>
          </p:cNvSpPr>
          <p:nvPr/>
        </p:nvSpPr>
        <p:spPr bwMode="auto">
          <a:xfrm flipH="1" flipV="1">
            <a:off x="6294438" y="5410200"/>
            <a:ext cx="46037" cy="685800"/>
          </a:xfrm>
          <a:prstGeom prst="line">
            <a:avLst/>
          </a:prstGeom>
          <a:noFill/>
          <a:ln w="19050">
            <a:solidFill>
              <a:srgbClr val="FFFF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03" name="Line 28"/>
          <p:cNvSpPr>
            <a:spLocks noChangeShapeType="1"/>
          </p:cNvSpPr>
          <p:nvPr/>
        </p:nvSpPr>
        <p:spPr bwMode="auto">
          <a:xfrm>
            <a:off x="1219200" y="6248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04" name="Line 26"/>
          <p:cNvSpPr>
            <a:spLocks noChangeShapeType="1"/>
          </p:cNvSpPr>
          <p:nvPr/>
        </p:nvSpPr>
        <p:spPr bwMode="auto">
          <a:xfrm flipV="1">
            <a:off x="6781800" y="3429000"/>
            <a:ext cx="1447800" cy="2819400"/>
          </a:xfrm>
          <a:prstGeom prst="line">
            <a:avLst/>
          </a:prstGeom>
          <a:noFill/>
          <a:ln w="19050">
            <a:solidFill>
              <a:srgbClr val="FFFF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33805" name="Picture 2" descr="IMG_00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125538"/>
            <a:ext cx="3024188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6" name="Picture 14" descr="Gtl1"/>
          <p:cNvPicPr>
            <a:picLocks noChangeAspect="1" noChangeArrowheads="1"/>
          </p:cNvPicPr>
          <p:nvPr/>
        </p:nvPicPr>
        <p:blipFill>
          <a:blip r:embed="rId4"/>
          <a:srcRect l="2599" t="2316" r="3117" b="1859"/>
          <a:stretch>
            <a:fillRect/>
          </a:stretch>
        </p:blipFill>
        <p:spPr bwMode="auto">
          <a:xfrm>
            <a:off x="7380288" y="2997200"/>
            <a:ext cx="15494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7" name="Picture 15" descr="Gtl2"/>
          <p:cNvPicPr>
            <a:picLocks noChangeAspect="1" noChangeArrowheads="1"/>
          </p:cNvPicPr>
          <p:nvPr/>
        </p:nvPicPr>
        <p:blipFill>
          <a:blip r:embed="rId5"/>
          <a:srcRect t="2316" r="5771" b="1859"/>
          <a:stretch>
            <a:fillRect/>
          </a:stretch>
        </p:blipFill>
        <p:spPr bwMode="auto">
          <a:xfrm>
            <a:off x="5795963" y="2781300"/>
            <a:ext cx="1519237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8" name="Text Box 8"/>
          <p:cNvSpPr txBox="1">
            <a:spLocks noChangeArrowheads="1"/>
          </p:cNvSpPr>
          <p:nvPr/>
        </p:nvSpPr>
        <p:spPr bwMode="auto">
          <a:xfrm>
            <a:off x="4953000" y="2057400"/>
            <a:ext cx="1892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PERINGATAN DINI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9" descr="zona longsor agam"/>
          <p:cNvPicPr>
            <a:picLocks noChangeAspect="1" noChangeArrowheads="1"/>
          </p:cNvPicPr>
          <p:nvPr/>
        </p:nvPicPr>
        <p:blipFill>
          <a:blip r:embed="rId3"/>
          <a:srcRect l="2505" t="5579" r="3549" b="32413"/>
          <a:stretch>
            <a:fillRect/>
          </a:stretch>
        </p:blipFill>
        <p:spPr bwMode="auto">
          <a:xfrm>
            <a:off x="0" y="4624388"/>
            <a:ext cx="3810000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20" descr="zona longsor padang pariaman"/>
          <p:cNvPicPr>
            <a:picLocks noChangeAspect="1" noChangeArrowheads="1"/>
          </p:cNvPicPr>
          <p:nvPr/>
        </p:nvPicPr>
        <p:blipFill>
          <a:blip r:embed="rId4"/>
          <a:srcRect l="3462" t="4860" r="28462" b="4420"/>
          <a:stretch>
            <a:fillRect/>
          </a:stretch>
        </p:blipFill>
        <p:spPr bwMode="auto">
          <a:xfrm>
            <a:off x="0" y="898525"/>
            <a:ext cx="3810000" cy="361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Text Box 6"/>
          <p:cNvSpPr txBox="1">
            <a:spLocks noChangeArrowheads="1"/>
          </p:cNvSpPr>
          <p:nvPr/>
        </p:nvSpPr>
        <p:spPr bwMode="auto">
          <a:xfrm>
            <a:off x="4876800" y="787400"/>
            <a:ext cx="4267200" cy="2320925"/>
          </a:xfrm>
          <a:prstGeom prst="rect">
            <a:avLst/>
          </a:prstGeom>
          <a:solidFill>
            <a:srgbClr val="99CC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66688" algn="ctr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b="1">
                <a:solidFill>
                  <a:schemeClr val="bg1"/>
                </a:solidFill>
              </a:rPr>
              <a:t>Gerakan Tanah Lama</a:t>
            </a:r>
          </a:p>
          <a:p>
            <a:pPr indent="166688" algn="ctr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b="1">
                <a:solidFill>
                  <a:schemeClr val="bg1"/>
                </a:solidFill>
              </a:rPr>
              <a:t>Distribusi Kejadian Gerakan Tanah</a:t>
            </a:r>
          </a:p>
          <a:p>
            <a:pPr indent="166688" algn="ctr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b="1">
                <a:solidFill>
                  <a:schemeClr val="bg1"/>
                </a:solidFill>
              </a:rPr>
              <a:t>Kemiringan Lereng</a:t>
            </a:r>
          </a:p>
          <a:p>
            <a:pPr indent="166688" algn="ctr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b="1">
                <a:solidFill>
                  <a:schemeClr val="bg1"/>
                </a:solidFill>
              </a:rPr>
              <a:t>Rata-rata Curah Hujan</a:t>
            </a:r>
          </a:p>
          <a:p>
            <a:pPr indent="166688" algn="ctr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b="1">
                <a:solidFill>
                  <a:schemeClr val="bg1"/>
                </a:solidFill>
              </a:rPr>
              <a:t>Tata Guna Lahan</a:t>
            </a:r>
          </a:p>
          <a:p>
            <a:pPr indent="166688" algn="ctr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b="1">
                <a:solidFill>
                  <a:schemeClr val="bg1"/>
                </a:solidFill>
              </a:rPr>
              <a:t>Kondisi Geologi</a:t>
            </a:r>
          </a:p>
          <a:p>
            <a:pPr indent="166688" algn="ctr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b="1">
                <a:solidFill>
                  <a:schemeClr val="bg1"/>
                </a:solidFill>
              </a:rPr>
              <a:t>Mekanika Tanah</a:t>
            </a:r>
          </a:p>
        </p:txBody>
      </p:sp>
      <p:sp>
        <p:nvSpPr>
          <p:cNvPr id="34821" name="Text Box 7"/>
          <p:cNvSpPr txBox="1">
            <a:spLocks noChangeArrowheads="1"/>
          </p:cNvSpPr>
          <p:nvPr/>
        </p:nvSpPr>
        <p:spPr bwMode="auto">
          <a:xfrm>
            <a:off x="6324600" y="3711575"/>
            <a:ext cx="1676400" cy="404813"/>
          </a:xfrm>
          <a:prstGeom prst="rect">
            <a:avLst/>
          </a:prstGeom>
          <a:solidFill>
            <a:srgbClr val="99CC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Software</a:t>
            </a:r>
          </a:p>
        </p:txBody>
      </p:sp>
      <p:sp>
        <p:nvSpPr>
          <p:cNvPr id="34822" name="Text Box 8"/>
          <p:cNvSpPr txBox="1">
            <a:spLocks noChangeArrowheads="1"/>
          </p:cNvSpPr>
          <p:nvPr/>
        </p:nvSpPr>
        <p:spPr bwMode="auto">
          <a:xfrm>
            <a:off x="3124200" y="4802188"/>
            <a:ext cx="6019800" cy="2055812"/>
          </a:xfrm>
          <a:prstGeom prst="rect">
            <a:avLst/>
          </a:prstGeom>
          <a:solidFill>
            <a:srgbClr val="99CC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Peta Zona Kerentanan Gerakan Tanah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chemeClr val="bg1"/>
                </a:solidFill>
              </a:rPr>
              <a:t> Peta Zona Kerentanan Gerakan Tanah Tinggi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chemeClr val="bg1"/>
                </a:solidFill>
              </a:rPr>
              <a:t> Peta Zona Kerentanan Gerakan Tanah Menengah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chemeClr val="bg1"/>
                </a:solidFill>
              </a:rPr>
              <a:t> Peta Zona Kerentanan Gerakan Tanah Rendah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chemeClr val="bg1"/>
                </a:solidFill>
              </a:rPr>
              <a:t> Peta Zona Kerentanan Gerakan Tanah Sangat Rendah</a:t>
            </a:r>
          </a:p>
        </p:txBody>
      </p:sp>
      <p:sp>
        <p:nvSpPr>
          <p:cNvPr id="34823" name="AutoShape 9"/>
          <p:cNvSpPr>
            <a:spLocks noChangeArrowheads="1"/>
          </p:cNvSpPr>
          <p:nvPr/>
        </p:nvSpPr>
        <p:spPr bwMode="auto">
          <a:xfrm>
            <a:off x="7010400" y="3116263"/>
            <a:ext cx="457200" cy="566737"/>
          </a:xfrm>
          <a:prstGeom prst="downArrow">
            <a:avLst>
              <a:gd name="adj1" fmla="val 50000"/>
              <a:gd name="adj2" fmla="val 43902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34824" name="AutoShape 10"/>
          <p:cNvSpPr>
            <a:spLocks noChangeArrowheads="1"/>
          </p:cNvSpPr>
          <p:nvPr/>
        </p:nvSpPr>
        <p:spPr bwMode="auto">
          <a:xfrm>
            <a:off x="7010400" y="4135438"/>
            <a:ext cx="457200" cy="614362"/>
          </a:xfrm>
          <a:prstGeom prst="downArrow">
            <a:avLst>
              <a:gd name="adj1" fmla="val 50000"/>
              <a:gd name="adj2" fmla="val 47591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34825" name="WordArt 11"/>
          <p:cNvSpPr>
            <a:spLocks noChangeArrowheads="1" noChangeShapeType="1" noTextEdit="1"/>
          </p:cNvSpPr>
          <p:nvPr/>
        </p:nvSpPr>
        <p:spPr bwMode="auto">
          <a:xfrm>
            <a:off x="457200" y="152400"/>
            <a:ext cx="845820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i-FI" sz="3200" b="1" kern="10" spc="64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Pemetaan Zona Kerentanan Gerakan Tanah</a:t>
            </a:r>
            <a:endParaRPr lang="en-US" sz="3200" b="1" kern="10" spc="64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dist="45791" dir="3378596" algn="ctr" rotWithShape="0">
                  <a:srgbClr val="4D4D4D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ChangeArrowheads="1"/>
          </p:cNvSpPr>
          <p:nvPr/>
        </p:nvSpPr>
        <p:spPr bwMode="auto">
          <a:xfrm>
            <a:off x="228600" y="1524000"/>
            <a:ext cx="8534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/>
              <a:t> Kriteria Jalur jalan vital dan strategis</a:t>
            </a:r>
          </a:p>
          <a:p>
            <a:pPr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/>
              <a:t> Metoda yang digunakan adalah pemantauan</a:t>
            </a:r>
          </a:p>
          <a:p>
            <a:pPr algn="just">
              <a:spcAft>
                <a:spcPts val="600"/>
              </a:spcAft>
            </a:pPr>
            <a:r>
              <a:rPr lang="en-US" sz="2800"/>
              <a:t>    pergerakan patok geser dengan GPS </a:t>
            </a:r>
            <a:r>
              <a:rPr lang="en-US" sz="2800" i="1"/>
              <a:t>(Global</a:t>
            </a:r>
          </a:p>
          <a:p>
            <a:pPr algn="just">
              <a:spcAft>
                <a:spcPts val="600"/>
              </a:spcAft>
            </a:pPr>
            <a:r>
              <a:rPr lang="en-US" sz="2800" i="1"/>
              <a:t>    Positioning System).</a:t>
            </a:r>
            <a:endParaRPr lang="en-US" sz="2800"/>
          </a:p>
          <a:p>
            <a:pPr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/>
              <a:t> Tujuan, untuk mengetahui laju gerakan tanah dan</a:t>
            </a:r>
          </a:p>
          <a:p>
            <a:pPr algn="just">
              <a:spcAft>
                <a:spcPts val="600"/>
              </a:spcAft>
            </a:pPr>
            <a:r>
              <a:rPr lang="en-US" sz="2800"/>
              <a:t>    arahnya pada kurun waktu satu tahun, sebagai</a:t>
            </a:r>
          </a:p>
          <a:p>
            <a:pPr algn="just">
              <a:spcAft>
                <a:spcPts val="600"/>
              </a:spcAft>
            </a:pPr>
            <a:r>
              <a:rPr lang="en-US" sz="2800"/>
              <a:t>    dasar rekomendasi  yang diberikan kepada</a:t>
            </a:r>
          </a:p>
          <a:p>
            <a:pPr algn="just">
              <a:spcAft>
                <a:spcPts val="600"/>
              </a:spcAft>
            </a:pPr>
            <a:r>
              <a:rPr lang="en-US" sz="2800"/>
              <a:t>    pemerintah setempat  dalam pengembangan tata</a:t>
            </a:r>
          </a:p>
          <a:p>
            <a:pPr algn="just">
              <a:spcAft>
                <a:spcPts val="600"/>
              </a:spcAft>
            </a:pPr>
            <a:r>
              <a:rPr lang="en-US" sz="2800"/>
              <a:t>    ruang dan wilayah.</a:t>
            </a:r>
            <a:endParaRPr lang="en-US" sz="2600"/>
          </a:p>
        </p:txBody>
      </p:sp>
      <p:sp>
        <p:nvSpPr>
          <p:cNvPr id="35843" name="WordArt 8"/>
          <p:cNvSpPr>
            <a:spLocks noChangeArrowheads="1" noChangeShapeType="1" noTextEdit="1"/>
          </p:cNvSpPr>
          <p:nvPr/>
        </p:nvSpPr>
        <p:spPr bwMode="auto">
          <a:xfrm>
            <a:off x="809625" y="657225"/>
            <a:ext cx="752475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spc="64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Pemantauan Kawasan Rawan Longsor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2"/>
          <p:cNvSpPr>
            <a:spLocks noRot="1" noChangeArrowheads="1"/>
          </p:cNvSpPr>
          <p:nvPr/>
        </p:nvSpPr>
        <p:spPr bwMode="auto">
          <a:xfrm>
            <a:off x="228600" y="714375"/>
            <a:ext cx="89154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/>
              <a:t>Sistem peringatan dini gerakan tanah dilakukan pada awal musim hujan dengan mengirim surat, booklet, dan poster tentang mitigasi bencana gerakan tanah.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/>
              <a:t>Peta perkiraan wilayah potensi terjadi gerakan tanah dibuat dengan cara overlay antara peta zona kerentanan gerakan tanah dan prediksi curah hujan bulanan (BMKG). Hasilnya berupa 3 tingkatan zona potensi gerakan tanah tinggi, sedang dan rendah yang diinformasikan kepada Pemerintah Daerah. </a:t>
            </a:r>
          </a:p>
        </p:txBody>
      </p:sp>
      <p:sp>
        <p:nvSpPr>
          <p:cNvPr id="501773" name="Rectangle 13"/>
          <p:cNvSpPr>
            <a:spLocks noGrp="1" noRot="1" noChangeArrowheads="1"/>
          </p:cNvSpPr>
          <p:nvPr>
            <p:ph type="title"/>
          </p:nvPr>
        </p:nvSpPr>
        <p:spPr>
          <a:xfrm>
            <a:off x="468313" y="188913"/>
            <a:ext cx="8385175" cy="32385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/>
              <a:t>SISTEM PERINGATAN DINI (EARLY WARNING)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79388" y="2517775"/>
            <a:ext cx="8964612" cy="4340225"/>
            <a:chOff x="179388" y="2517778"/>
            <a:chExt cx="8964612" cy="4340222"/>
          </a:xfrm>
        </p:grpSpPr>
        <p:pic>
          <p:nvPicPr>
            <p:cNvPr id="36869" name="Picture 3"/>
            <p:cNvPicPr>
              <a:picLocks noChangeAspect="1" noChangeArrowheads="1"/>
            </p:cNvPicPr>
            <p:nvPr/>
          </p:nvPicPr>
          <p:blipFill>
            <a:blip r:embed="rId2"/>
            <a:srcRect l="3349" t="17497" r="3462" b="24521"/>
            <a:stretch>
              <a:fillRect/>
            </a:stretch>
          </p:blipFill>
          <p:spPr bwMode="auto">
            <a:xfrm>
              <a:off x="4572000" y="2701932"/>
              <a:ext cx="4572000" cy="172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179388" y="2517778"/>
              <a:ext cx="8035950" cy="4340222"/>
              <a:chOff x="179388" y="2517778"/>
              <a:chExt cx="8035950" cy="4340222"/>
            </a:xfrm>
          </p:grpSpPr>
          <p:pic>
            <p:nvPicPr>
              <p:cNvPr id="36871" name="Picture 2" descr="zona jawa"/>
              <p:cNvPicPr>
                <a:picLocks noChangeAspect="1" noChangeArrowheads="1"/>
              </p:cNvPicPr>
              <p:nvPr/>
            </p:nvPicPr>
            <p:blipFill>
              <a:blip r:embed="rId3"/>
              <a:srcRect t="14195" b="16486"/>
              <a:stretch>
                <a:fillRect/>
              </a:stretch>
            </p:blipFill>
            <p:spPr bwMode="auto">
              <a:xfrm>
                <a:off x="179388" y="2700345"/>
                <a:ext cx="4373562" cy="1728787"/>
              </a:xfrm>
              <a:prstGeom prst="rect">
                <a:avLst/>
              </a:prstGeom>
              <a:noFill/>
              <a:ln w="9525">
                <a:solidFill>
                  <a:srgbClr val="FFFF00"/>
                </a:solidFill>
                <a:miter lim="800000"/>
                <a:headEnd/>
                <a:tailEnd/>
              </a:ln>
            </p:spPr>
          </p:pic>
          <p:pic>
            <p:nvPicPr>
              <p:cNvPr id="36872" name="Picture 4" descr="GAB ZONA +HUJAN"/>
              <p:cNvPicPr>
                <a:picLocks noChangeAspect="1" noChangeArrowheads="1"/>
              </p:cNvPicPr>
              <p:nvPr/>
            </p:nvPicPr>
            <p:blipFill>
              <a:blip r:embed="rId4"/>
              <a:srcRect l="5777" t="25893" r="4001" b="23277"/>
              <a:stretch>
                <a:fillRect/>
              </a:stretch>
            </p:blipFill>
            <p:spPr bwMode="auto">
              <a:xfrm>
                <a:off x="1571604" y="4913312"/>
                <a:ext cx="6049963" cy="19446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6873" name="Rectangle 5"/>
              <p:cNvSpPr>
                <a:spLocks noChangeArrowheads="1"/>
              </p:cNvSpPr>
              <p:nvPr/>
            </p:nvSpPr>
            <p:spPr bwMode="auto">
              <a:xfrm>
                <a:off x="624102" y="2517778"/>
                <a:ext cx="3435877" cy="307777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rgbClr val="FF3300"/>
                    </a:solidFill>
                    <a:latin typeface="Arial Narrow" pitchFamily="34" charset="0"/>
                  </a:rPr>
                  <a:t>PETA ZONA KERENTANAN GERAKAN TANAH </a:t>
                </a:r>
              </a:p>
            </p:txBody>
          </p:sp>
          <p:sp>
            <p:nvSpPr>
              <p:cNvPr id="36874" name="Rectangle 6"/>
              <p:cNvSpPr>
                <a:spLocks noChangeArrowheads="1"/>
              </p:cNvSpPr>
              <p:nvPr/>
            </p:nvSpPr>
            <p:spPr bwMode="auto">
              <a:xfrm>
                <a:off x="5624629" y="2517778"/>
                <a:ext cx="2590709" cy="307777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rgbClr val="FF3300"/>
                    </a:solidFill>
                    <a:latin typeface="Arial Narrow" pitchFamily="34" charset="0"/>
                  </a:rPr>
                  <a:t>PETA PERKIRAAN CURAH HUJAN</a:t>
                </a:r>
              </a:p>
            </p:txBody>
          </p:sp>
          <p:grpSp>
            <p:nvGrpSpPr>
              <p:cNvPr id="4" name="Group 7"/>
              <p:cNvGrpSpPr>
                <a:grpSpLocks/>
              </p:cNvGrpSpPr>
              <p:nvPr/>
            </p:nvGrpSpPr>
            <p:grpSpPr bwMode="auto">
              <a:xfrm>
                <a:off x="2786050" y="4214818"/>
                <a:ext cx="3833812" cy="730026"/>
                <a:chOff x="1776" y="1488"/>
                <a:chExt cx="2415" cy="624"/>
              </a:xfrm>
            </p:grpSpPr>
            <p:sp>
              <p:nvSpPr>
                <p:cNvPr id="36877" name="Line 8"/>
                <p:cNvSpPr>
                  <a:spLocks noChangeShapeType="1"/>
                </p:cNvSpPr>
                <p:nvPr/>
              </p:nvSpPr>
              <p:spPr bwMode="auto">
                <a:xfrm>
                  <a:off x="1776" y="1488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rgbClr val="FF33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878" name="Line 9"/>
                <p:cNvSpPr>
                  <a:spLocks noChangeShapeType="1"/>
                </p:cNvSpPr>
                <p:nvPr/>
              </p:nvSpPr>
              <p:spPr bwMode="auto">
                <a:xfrm>
                  <a:off x="4176" y="1488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rgbClr val="FF33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879" name="Line 10"/>
                <p:cNvSpPr>
                  <a:spLocks noChangeShapeType="1"/>
                </p:cNvSpPr>
                <p:nvPr/>
              </p:nvSpPr>
              <p:spPr bwMode="auto">
                <a:xfrm>
                  <a:off x="1791" y="1797"/>
                  <a:ext cx="2400" cy="0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880" name="Line 11"/>
                <p:cNvSpPr>
                  <a:spLocks noChangeShapeType="1"/>
                </p:cNvSpPr>
                <p:nvPr/>
              </p:nvSpPr>
              <p:spPr bwMode="auto">
                <a:xfrm>
                  <a:off x="3024" y="1776"/>
                  <a:ext cx="0" cy="336"/>
                </a:xfrm>
                <a:prstGeom prst="line">
                  <a:avLst/>
                </a:prstGeom>
                <a:noFill/>
                <a:ln w="57150">
                  <a:solidFill>
                    <a:srgbClr val="FF33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6876" name="Rectangle 6"/>
              <p:cNvSpPr>
                <a:spLocks noChangeArrowheads="1"/>
              </p:cNvSpPr>
              <p:nvPr/>
            </p:nvSpPr>
            <p:spPr bwMode="auto">
              <a:xfrm>
                <a:off x="2643174" y="4929198"/>
                <a:ext cx="4186339" cy="307777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rgbClr val="FF3300"/>
                    </a:solidFill>
                    <a:latin typeface="Arial Narrow" pitchFamily="34" charset="0"/>
                  </a:rPr>
                  <a:t>PETA PERKIRAAN WILAYAH POTENSI GERAKAN TANAH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Line 29"/>
          <p:cNvSpPr>
            <a:spLocks noChangeShapeType="1"/>
          </p:cNvSpPr>
          <p:nvPr/>
        </p:nvSpPr>
        <p:spPr bwMode="auto">
          <a:xfrm flipV="1">
            <a:off x="533400" y="914400"/>
            <a:ext cx="7010400" cy="34290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1" name="Text Box 6"/>
          <p:cNvSpPr txBox="1">
            <a:spLocks noChangeArrowheads="1"/>
          </p:cNvSpPr>
          <p:nvPr/>
        </p:nvSpPr>
        <p:spPr bwMode="auto">
          <a:xfrm>
            <a:off x="0" y="3733800"/>
            <a:ext cx="2365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>
                <a:solidFill>
                  <a:srgbClr val="00FFFF"/>
                </a:solidFill>
                <a:latin typeface="Calibri" pitchFamily="34" charset="0"/>
              </a:rPr>
              <a:t>Sangat Rendah</a:t>
            </a:r>
            <a:endParaRPr lang="en-US" sz="2000" b="1">
              <a:solidFill>
                <a:srgbClr val="00FFFF"/>
              </a:solidFill>
              <a:latin typeface="Calibri" pitchFamily="34" charset="0"/>
            </a:endParaRPr>
          </a:p>
        </p:txBody>
      </p:sp>
      <p:sp>
        <p:nvSpPr>
          <p:cNvPr id="37892" name="Text Box 7"/>
          <p:cNvSpPr txBox="1">
            <a:spLocks noChangeArrowheads="1"/>
          </p:cNvSpPr>
          <p:nvPr/>
        </p:nvSpPr>
        <p:spPr bwMode="auto">
          <a:xfrm>
            <a:off x="1447800" y="2438400"/>
            <a:ext cx="1022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FF00"/>
                </a:solidFill>
                <a:latin typeface="Calibri" pitchFamily="34" charset="0"/>
              </a:rPr>
              <a:t>R</a:t>
            </a:r>
            <a:r>
              <a:rPr lang="id-ID" b="1">
                <a:solidFill>
                  <a:srgbClr val="00FF00"/>
                </a:solidFill>
                <a:latin typeface="Calibri" pitchFamily="34" charset="0"/>
              </a:rPr>
              <a:t>endah</a:t>
            </a:r>
            <a:endParaRPr lang="en-US" b="1">
              <a:solidFill>
                <a:srgbClr val="00FF00"/>
              </a:solidFill>
              <a:latin typeface="Calibri" pitchFamily="34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4038600" y="1676400"/>
            <a:ext cx="152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+mn-lt"/>
                <a:cs typeface="+mn-cs"/>
              </a:rPr>
              <a:t>M</a:t>
            </a:r>
            <a:r>
              <a:rPr lang="id-ID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+mn-lt"/>
                <a:cs typeface="+mn-cs"/>
              </a:rPr>
              <a:t>enengah</a:t>
            </a:r>
            <a:endParaRPr lang="en-US" b="1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+mn-lt"/>
              <a:cs typeface="+mn-cs"/>
            </a:endParaRPr>
          </a:p>
        </p:txBody>
      </p:sp>
      <p:sp>
        <p:nvSpPr>
          <p:cNvPr id="37894" name="Text Box 9"/>
          <p:cNvSpPr txBox="1">
            <a:spLocks noChangeArrowheads="1"/>
          </p:cNvSpPr>
          <p:nvPr/>
        </p:nvSpPr>
        <p:spPr bwMode="auto">
          <a:xfrm>
            <a:off x="6172200" y="0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T</a:t>
            </a:r>
            <a:r>
              <a:rPr lang="id-ID" b="1">
                <a:solidFill>
                  <a:srgbClr val="FF0000"/>
                </a:solidFill>
                <a:latin typeface="Calibri" pitchFamily="34" charset="0"/>
              </a:rPr>
              <a:t>inggi</a:t>
            </a:r>
            <a:endParaRPr lang="en-US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7895" name="Text Box 10"/>
          <p:cNvSpPr txBox="1">
            <a:spLocks noChangeArrowheads="1"/>
          </p:cNvSpPr>
          <p:nvPr/>
        </p:nvSpPr>
        <p:spPr bwMode="auto">
          <a:xfrm>
            <a:off x="304800" y="4267200"/>
            <a:ext cx="1676400" cy="835025"/>
          </a:xfrm>
          <a:prstGeom prst="rect">
            <a:avLst/>
          </a:prstGeom>
          <a:noFill/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1600">
                <a:solidFill>
                  <a:srgbClr val="00CCFF"/>
                </a:solidFill>
                <a:latin typeface="Arial Narrow" pitchFamily="34" charset="0"/>
              </a:rPr>
              <a:t>Sangat jarang terjadi Gerakan Tanah</a:t>
            </a:r>
            <a:endParaRPr lang="en-US" sz="1600">
              <a:solidFill>
                <a:srgbClr val="00CCFF"/>
              </a:solidFill>
              <a:latin typeface="Arial Narrow" pitchFamily="34" charset="0"/>
            </a:endParaRPr>
          </a:p>
        </p:txBody>
      </p:sp>
      <p:sp>
        <p:nvSpPr>
          <p:cNvPr id="37896" name="Text Box 11"/>
          <p:cNvSpPr txBox="1">
            <a:spLocks noChangeArrowheads="1"/>
          </p:cNvSpPr>
          <p:nvPr/>
        </p:nvSpPr>
        <p:spPr bwMode="auto">
          <a:xfrm>
            <a:off x="1905000" y="3124200"/>
            <a:ext cx="2362200" cy="925513"/>
          </a:xfrm>
          <a:prstGeom prst="rect">
            <a:avLst/>
          </a:prstGeom>
          <a:noFill/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>
                <a:solidFill>
                  <a:srgbClr val="00CCFF"/>
                </a:solidFill>
                <a:latin typeface="Arial Narrow" pitchFamily="34" charset="0"/>
              </a:rPr>
              <a:t>Gerakan tanah bisa terjadi jika ada gangguan lereng</a:t>
            </a:r>
            <a:endParaRPr lang="en-US">
              <a:solidFill>
                <a:srgbClr val="00CCFF"/>
              </a:solidFill>
              <a:latin typeface="Arial Narrow" pitchFamily="34" charset="0"/>
            </a:endParaRPr>
          </a:p>
        </p:txBody>
      </p:sp>
      <p:sp>
        <p:nvSpPr>
          <p:cNvPr id="37897" name="Text Box 20"/>
          <p:cNvSpPr txBox="1">
            <a:spLocks noChangeArrowheads="1"/>
          </p:cNvSpPr>
          <p:nvPr/>
        </p:nvSpPr>
        <p:spPr bwMode="auto">
          <a:xfrm>
            <a:off x="6248400" y="381000"/>
            <a:ext cx="2714625" cy="1077913"/>
          </a:xfrm>
          <a:prstGeom prst="rect">
            <a:avLst/>
          </a:prstGeom>
          <a:noFill/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87313" indent="-87313">
              <a:buFont typeface="Arial" pitchFamily="34" charset="0"/>
              <a:buChar char="•"/>
            </a:pPr>
            <a:r>
              <a:rPr lang="id-ID" sz="1600">
                <a:solidFill>
                  <a:srgbClr val="00CCFF"/>
                </a:solidFill>
                <a:latin typeface="Calibri" pitchFamily="34" charset="0"/>
              </a:rPr>
              <a:t>Sering terjadi gerakan tanah jika musim hujan</a:t>
            </a:r>
          </a:p>
          <a:p>
            <a:pPr marL="87313" indent="-87313">
              <a:buFont typeface="Arial" pitchFamily="34" charset="0"/>
              <a:buChar char="•"/>
            </a:pPr>
            <a:r>
              <a:rPr lang="id-ID" sz="1600">
                <a:solidFill>
                  <a:srgbClr val="00CCFF"/>
                </a:solidFill>
                <a:latin typeface="Calibri" pitchFamily="34" charset="0"/>
              </a:rPr>
              <a:t>Gerakan tanah lama bisa aktif kembali</a:t>
            </a:r>
            <a:endParaRPr lang="en-US" sz="1600">
              <a:solidFill>
                <a:srgbClr val="00CCFF"/>
              </a:solidFill>
              <a:latin typeface="Calibri" pitchFamily="34" charset="0"/>
            </a:endParaRPr>
          </a:p>
        </p:txBody>
      </p:sp>
      <p:sp>
        <p:nvSpPr>
          <p:cNvPr id="37898" name="Oval 21"/>
          <p:cNvSpPr>
            <a:spLocks noChangeArrowheads="1"/>
          </p:cNvSpPr>
          <p:nvPr/>
        </p:nvSpPr>
        <p:spPr bwMode="auto">
          <a:xfrm>
            <a:off x="2555875" y="3789363"/>
            <a:ext cx="2570163" cy="172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 sz="1600" b="1">
                <a:solidFill>
                  <a:schemeClr val="bg1"/>
                </a:solidFill>
                <a:latin typeface="Arial Narrow" pitchFamily="34" charset="0"/>
              </a:rPr>
              <a:t>Tidak tinggal di bantaran sungai</a:t>
            </a:r>
            <a:endParaRPr lang="en-US" sz="1600" b="1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7899" name="Oval 22"/>
          <p:cNvSpPr>
            <a:spLocks noChangeArrowheads="1"/>
          </p:cNvSpPr>
          <p:nvPr/>
        </p:nvSpPr>
        <p:spPr bwMode="auto">
          <a:xfrm>
            <a:off x="5219700" y="3068638"/>
            <a:ext cx="2328863" cy="1771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 sz="1600" b="1">
                <a:solidFill>
                  <a:schemeClr val="bg1"/>
                </a:solidFill>
                <a:latin typeface="Arial Narrow" pitchFamily="34" charset="0"/>
              </a:rPr>
              <a:t>Tidak melakukan </a:t>
            </a:r>
            <a:endParaRPr lang="en-US" sz="1600" b="1">
              <a:solidFill>
                <a:schemeClr val="bg1"/>
              </a:solidFill>
              <a:latin typeface="Arial Narrow" pitchFamily="34" charset="0"/>
            </a:endParaRPr>
          </a:p>
          <a:p>
            <a:pPr algn="ctr"/>
            <a:r>
              <a:rPr lang="en-US" sz="1600" b="1">
                <a:solidFill>
                  <a:schemeClr val="bg1"/>
                </a:solidFill>
                <a:latin typeface="Arial Narrow" pitchFamily="34" charset="0"/>
              </a:rPr>
              <a:t>p</a:t>
            </a:r>
            <a:r>
              <a:rPr lang="id-ID" sz="1600" b="1">
                <a:solidFill>
                  <a:schemeClr val="bg1"/>
                </a:solidFill>
                <a:latin typeface="Arial Narrow" pitchFamily="34" charset="0"/>
              </a:rPr>
              <a:t>emotongan</a:t>
            </a:r>
            <a:r>
              <a:rPr lang="en-US" sz="1600" b="1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id-ID" sz="1600" b="1">
                <a:solidFill>
                  <a:schemeClr val="bg1"/>
                </a:solidFill>
                <a:latin typeface="Arial Narrow" pitchFamily="34" charset="0"/>
              </a:rPr>
              <a:t>lereng</a:t>
            </a:r>
          </a:p>
          <a:p>
            <a:pPr algn="ctr"/>
            <a:r>
              <a:rPr lang="id-ID" sz="1600" b="1">
                <a:solidFill>
                  <a:schemeClr val="bg1"/>
                </a:solidFill>
                <a:latin typeface="Arial Narrow" pitchFamily="34" charset="0"/>
              </a:rPr>
              <a:t>Waspada jika curah hujan </a:t>
            </a:r>
            <a:endParaRPr lang="en-US" sz="1600" b="1">
              <a:solidFill>
                <a:schemeClr val="bg1"/>
              </a:solidFill>
              <a:latin typeface="Arial Narrow" pitchFamily="34" charset="0"/>
            </a:endParaRPr>
          </a:p>
          <a:p>
            <a:pPr algn="ctr"/>
            <a:r>
              <a:rPr lang="id-ID" sz="1600" b="1">
                <a:solidFill>
                  <a:schemeClr val="bg1"/>
                </a:solidFill>
                <a:latin typeface="Arial Narrow" pitchFamily="34" charset="0"/>
              </a:rPr>
              <a:t>Tinggi</a:t>
            </a:r>
            <a:r>
              <a:rPr lang="en-US" sz="1600" b="1">
                <a:solidFill>
                  <a:schemeClr val="bg1"/>
                </a:solidFill>
                <a:latin typeface="Arial Narrow" pitchFamily="34" charset="0"/>
              </a:rPr>
              <a:t>. J</a:t>
            </a:r>
            <a:r>
              <a:rPr lang="id-ID" sz="1600" b="1">
                <a:solidFill>
                  <a:schemeClr val="bg1"/>
                </a:solidFill>
                <a:latin typeface="Arial Narrow" pitchFamily="34" charset="0"/>
              </a:rPr>
              <a:t>angan tinggal di</a:t>
            </a:r>
            <a:endParaRPr lang="en-US" sz="1600" b="1">
              <a:solidFill>
                <a:schemeClr val="bg1"/>
              </a:solidFill>
              <a:latin typeface="Arial Narrow" pitchFamily="34" charset="0"/>
            </a:endParaRPr>
          </a:p>
          <a:p>
            <a:pPr algn="ctr"/>
            <a:r>
              <a:rPr lang="id-ID" sz="1600" b="1">
                <a:solidFill>
                  <a:schemeClr val="bg1"/>
                </a:solidFill>
                <a:latin typeface="Arial Narrow" pitchFamily="34" charset="0"/>
              </a:rPr>
              <a:t> lereng terjal</a:t>
            </a:r>
          </a:p>
          <a:p>
            <a:pPr algn="ctr"/>
            <a:endParaRPr lang="id-ID" sz="1600" b="1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37900" name="Oval 23"/>
          <p:cNvSpPr>
            <a:spLocks noChangeArrowheads="1"/>
          </p:cNvSpPr>
          <p:nvPr/>
        </p:nvSpPr>
        <p:spPr bwMode="auto">
          <a:xfrm>
            <a:off x="6858000" y="1676400"/>
            <a:ext cx="2286000" cy="1524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200" b="1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id-ID" sz="1200" b="1">
                <a:solidFill>
                  <a:schemeClr val="bg1"/>
                </a:solidFill>
                <a:latin typeface="Calibri" pitchFamily="34" charset="0"/>
              </a:rPr>
              <a:t>Tidak dibangun</a:t>
            </a:r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id-ID" sz="1200" b="1">
                <a:solidFill>
                  <a:schemeClr val="bg1"/>
                </a:solidFill>
                <a:latin typeface="Calibri" pitchFamily="34" charset="0"/>
              </a:rPr>
              <a:t>pemukiman</a:t>
            </a:r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,</a:t>
            </a:r>
            <a:r>
              <a:rPr lang="id-ID" sz="1200" b="1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id-ID" sz="1200" b="1">
                <a:solidFill>
                  <a:schemeClr val="bg1"/>
                </a:solidFill>
                <a:latin typeface="Calibri" pitchFamily="34" charset="0"/>
              </a:rPr>
              <a:t>bangunan vital strategis</a:t>
            </a:r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,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Konservasi Lahan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Waspada, M</a:t>
            </a:r>
            <a:r>
              <a:rPr lang="id-ID" sz="1200" b="1">
                <a:solidFill>
                  <a:schemeClr val="bg1"/>
                </a:solidFill>
                <a:latin typeface="Calibri" pitchFamily="34" charset="0"/>
              </a:rPr>
              <a:t>engungsi</a:t>
            </a:r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 jika 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Curah Hujan Tinggi </a:t>
            </a:r>
            <a:endParaRPr lang="id-ID" sz="1200" b="1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endParaRPr lang="en-US" sz="12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7901" name="Text Box 24"/>
          <p:cNvSpPr txBox="1">
            <a:spLocks noChangeArrowheads="1"/>
          </p:cNvSpPr>
          <p:nvPr/>
        </p:nvSpPr>
        <p:spPr bwMode="auto">
          <a:xfrm>
            <a:off x="3132138" y="6237288"/>
            <a:ext cx="5827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FF00"/>
                </a:solidFill>
                <a:latin typeface="Calibri" pitchFamily="34" charset="0"/>
              </a:rPr>
              <a:t>PETA</a:t>
            </a:r>
            <a:r>
              <a:rPr lang="id-ID" sz="2000" b="1">
                <a:solidFill>
                  <a:srgbClr val="FFFF00"/>
                </a:solidFill>
                <a:latin typeface="Calibri" pitchFamily="34" charset="0"/>
              </a:rPr>
              <a:t> ZONA KERENTANAN GERAKAN TANAH</a:t>
            </a:r>
            <a:endParaRPr lang="en-US" sz="2000" b="1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37902" name="Line 28"/>
          <p:cNvSpPr>
            <a:spLocks noChangeShapeType="1"/>
          </p:cNvSpPr>
          <p:nvPr/>
        </p:nvSpPr>
        <p:spPr bwMode="auto">
          <a:xfrm>
            <a:off x="1219200" y="6248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3" name="Text Box 19"/>
          <p:cNvSpPr txBox="1">
            <a:spLocks noChangeArrowheads="1"/>
          </p:cNvSpPr>
          <p:nvPr/>
        </p:nvSpPr>
        <p:spPr bwMode="auto">
          <a:xfrm>
            <a:off x="4191000" y="2133600"/>
            <a:ext cx="2667000" cy="923925"/>
          </a:xfrm>
          <a:prstGeom prst="rect">
            <a:avLst/>
          </a:prstGeom>
          <a:noFill/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>
                <a:solidFill>
                  <a:srgbClr val="00CCFF"/>
                </a:solidFill>
                <a:latin typeface="Arial Narrow" pitchFamily="34" charset="0"/>
              </a:rPr>
              <a:t>Gerakan Tanah berpotensi terjadi jika curah hujan tinggi</a:t>
            </a:r>
          </a:p>
          <a:p>
            <a:r>
              <a:rPr lang="id-ID">
                <a:solidFill>
                  <a:srgbClr val="00CCFF"/>
                </a:solidFill>
                <a:latin typeface="Arial Narrow" pitchFamily="34" charset="0"/>
              </a:rPr>
              <a:t>dan ada gangguan lereng</a:t>
            </a:r>
            <a:endParaRPr lang="en-US">
              <a:solidFill>
                <a:srgbClr val="00CCFF"/>
              </a:solidFill>
              <a:latin typeface="Arial Narrow" pitchFamily="34" charset="0"/>
            </a:endParaRPr>
          </a:p>
        </p:txBody>
      </p:sp>
      <p:sp>
        <p:nvSpPr>
          <p:cNvPr id="37904" name="Oval 21"/>
          <p:cNvSpPr>
            <a:spLocks noChangeArrowheads="1"/>
          </p:cNvSpPr>
          <p:nvPr/>
        </p:nvSpPr>
        <p:spPr bwMode="auto">
          <a:xfrm>
            <a:off x="0" y="5084763"/>
            <a:ext cx="2570163" cy="1511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 Narrow" pitchFamily="34" charset="0"/>
              </a:rPr>
              <a:t>Lokasi bangunan vital &amp;</a:t>
            </a:r>
          </a:p>
          <a:p>
            <a:pPr algn="ctr"/>
            <a:r>
              <a:rPr lang="en-US" sz="1600" b="1">
                <a:solidFill>
                  <a:schemeClr val="bg1"/>
                </a:solidFill>
                <a:latin typeface="Arial Narrow" pitchFamily="34" charset="0"/>
              </a:rPr>
              <a:t>Strategis.</a:t>
            </a:r>
          </a:p>
        </p:txBody>
      </p:sp>
      <p:sp>
        <p:nvSpPr>
          <p:cNvPr id="37905" name="Line 17"/>
          <p:cNvSpPr>
            <a:spLocks noChangeShapeType="1"/>
          </p:cNvSpPr>
          <p:nvPr/>
        </p:nvSpPr>
        <p:spPr bwMode="auto">
          <a:xfrm flipH="1">
            <a:off x="2484438" y="6165850"/>
            <a:ext cx="4175125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6" name="Line 18"/>
          <p:cNvSpPr>
            <a:spLocks noChangeShapeType="1"/>
          </p:cNvSpPr>
          <p:nvPr/>
        </p:nvSpPr>
        <p:spPr bwMode="auto">
          <a:xfrm flipH="1" flipV="1">
            <a:off x="4643438" y="5445125"/>
            <a:ext cx="2016125" cy="720725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 flipH="1" flipV="1">
            <a:off x="6084888" y="4868863"/>
            <a:ext cx="574675" cy="1296987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8" name="Line 20"/>
          <p:cNvSpPr>
            <a:spLocks noChangeShapeType="1"/>
          </p:cNvSpPr>
          <p:nvPr/>
        </p:nvSpPr>
        <p:spPr bwMode="auto">
          <a:xfrm flipV="1">
            <a:off x="6659563" y="3357563"/>
            <a:ext cx="1512887" cy="2808287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9" name="Text Box 12"/>
          <p:cNvSpPr txBox="1">
            <a:spLocks noChangeArrowheads="1"/>
          </p:cNvSpPr>
          <p:nvPr/>
        </p:nvSpPr>
        <p:spPr bwMode="auto">
          <a:xfrm>
            <a:off x="381000" y="0"/>
            <a:ext cx="54879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/>
              <a:t>Antisipasi </a:t>
            </a:r>
            <a:r>
              <a:rPr lang="id-ID" sz="2000" b="1"/>
              <a:t>Masyarakat</a:t>
            </a:r>
            <a:r>
              <a:rPr lang="en-US" sz="2000" b="1"/>
              <a:t> &amp; Pemerintah Daerah</a:t>
            </a:r>
          </a:p>
          <a:p>
            <a:r>
              <a:rPr lang="en-US" sz="2000" b="1"/>
              <a:t>Di Daerah Rawan Gerakan Tanah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899025" y="201613"/>
            <a:ext cx="3744913" cy="3622675"/>
            <a:chOff x="4572000" y="1"/>
            <a:chExt cx="3744416" cy="3622376"/>
          </a:xfrm>
        </p:grpSpPr>
        <p:pic>
          <p:nvPicPr>
            <p:cNvPr id="38928" name="Picture 3" descr="CIMG3013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72000" y="44624"/>
              <a:ext cx="3744416" cy="2808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29" name="TextBox 5"/>
            <p:cNvSpPr txBox="1">
              <a:spLocks noChangeArrowheads="1"/>
            </p:cNvSpPr>
            <p:nvPr/>
          </p:nvSpPr>
          <p:spPr bwMode="auto">
            <a:xfrm>
              <a:off x="4572000" y="2852936"/>
              <a:ext cx="3744416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Gerakan Tanah yang terjadi Pada tanggal 16 Juni 2010, di Desa Batugantung, Kec. Nusaniwe, Kota Ambon, Maluku, mengakibatkan 8 orang meninggal dunia, 3 orang luka-luka, dan 5 rumah hancur.</a:t>
              </a:r>
            </a:p>
          </p:txBody>
        </p:sp>
        <p:sp>
          <p:nvSpPr>
            <p:cNvPr id="38930" name="TextBox 6"/>
            <p:cNvSpPr txBox="1">
              <a:spLocks noChangeArrowheads="1"/>
            </p:cNvSpPr>
            <p:nvPr/>
          </p:nvSpPr>
          <p:spPr bwMode="auto">
            <a:xfrm>
              <a:off x="4788024" y="1"/>
              <a:ext cx="316835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>
                  <a:solidFill>
                    <a:srgbClr val="FFC000"/>
                  </a:solidFill>
                </a:rPr>
                <a:t>Gerakan tanah di Kec. Nusaniwe, Kota Ambon, 16 Juni 2010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685800" y="246063"/>
            <a:ext cx="4140200" cy="3309937"/>
            <a:chOff x="359470" y="44450"/>
            <a:chExt cx="4140200" cy="3310612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359470" y="44450"/>
              <a:ext cx="4140200" cy="3310612"/>
              <a:chOff x="71438" y="44450"/>
              <a:chExt cx="4140200" cy="3310612"/>
            </a:xfrm>
          </p:grpSpPr>
          <p:pic>
            <p:nvPicPr>
              <p:cNvPr id="38926" name="Picture 1" descr="CIMG2924.JPG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79388" y="44450"/>
                <a:ext cx="3851275" cy="2889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8927" name="TextBox 2"/>
              <p:cNvSpPr txBox="1">
                <a:spLocks noChangeArrowheads="1"/>
              </p:cNvSpPr>
              <p:nvPr/>
            </p:nvSpPr>
            <p:spPr bwMode="auto">
              <a:xfrm>
                <a:off x="71438" y="2924175"/>
                <a:ext cx="4140200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Gerakan tanah ini mengakibatkan 216 rumah rusak, dan 42 rumah hancur.</a:t>
                </a:r>
              </a:p>
            </p:txBody>
          </p:sp>
        </p:grpSp>
        <p:sp>
          <p:nvSpPr>
            <p:cNvPr id="38925" name="TextBox 7"/>
            <p:cNvSpPr txBox="1">
              <a:spLocks noChangeArrowheads="1"/>
            </p:cNvSpPr>
            <p:nvPr/>
          </p:nvSpPr>
          <p:spPr bwMode="auto">
            <a:xfrm>
              <a:off x="539552" y="44624"/>
              <a:ext cx="3600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>
                  <a:solidFill>
                    <a:srgbClr val="FFC000"/>
                  </a:solidFill>
                </a:rPr>
                <a:t>Gerakan tanah diKec. Tambaksari, Kab. Ciamis, Jawa Barat, 1 Juni 2010</a:t>
              </a: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722313" y="3630613"/>
            <a:ext cx="3816350" cy="3240087"/>
            <a:chOff x="467544" y="3573016"/>
            <a:chExt cx="3816424" cy="3240360"/>
          </a:xfrm>
        </p:grpSpPr>
        <p:pic>
          <p:nvPicPr>
            <p:cNvPr id="38921" name="Picture 10" descr="IMG_0004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67544" y="3573016"/>
              <a:ext cx="3816424" cy="2862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22" name="TextBox 11"/>
            <p:cNvSpPr txBox="1">
              <a:spLocks noChangeArrowheads="1"/>
            </p:cNvSpPr>
            <p:nvPr/>
          </p:nvSpPr>
          <p:spPr bwMode="auto">
            <a:xfrm>
              <a:off x="683568" y="3645024"/>
              <a:ext cx="345638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>
                  <a:solidFill>
                    <a:srgbClr val="0070C0"/>
                  </a:solidFill>
                </a:rPr>
                <a:t>Gerakan Tanah di Perkebunan Teh Dewata, Kec. Pasirjambu, Kab. Bandung, Jawa Barat. </a:t>
              </a:r>
            </a:p>
            <a:p>
              <a:r>
                <a:rPr lang="en-US" sz="1200">
                  <a:solidFill>
                    <a:srgbClr val="0070C0"/>
                  </a:solidFill>
                </a:rPr>
                <a:t>18 Februari 2010.</a:t>
              </a:r>
            </a:p>
          </p:txBody>
        </p:sp>
        <p:sp>
          <p:nvSpPr>
            <p:cNvPr id="38923" name="TextBox 12"/>
            <p:cNvSpPr txBox="1">
              <a:spLocks noChangeArrowheads="1"/>
            </p:cNvSpPr>
            <p:nvPr/>
          </p:nvSpPr>
          <p:spPr bwMode="auto">
            <a:xfrm>
              <a:off x="539552" y="6382489"/>
              <a:ext cx="374441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Gerakan tanah ini mengakibatkan 44 orang meninggal dunia, dan 21 unit bangunan tempat tinggal hancur</a:t>
              </a:r>
            </a:p>
          </p:txBody>
        </p:sp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4827588" y="3846513"/>
            <a:ext cx="3887787" cy="3240087"/>
            <a:chOff x="4499992" y="3645024"/>
            <a:chExt cx="3888432" cy="3240360"/>
          </a:xfrm>
        </p:grpSpPr>
        <p:pic>
          <p:nvPicPr>
            <p:cNvPr id="38918" name="Picture 4" descr="100_469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499992" y="3645024"/>
              <a:ext cx="3744416" cy="2817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19" name="TextBox 16"/>
            <p:cNvSpPr txBox="1">
              <a:spLocks noChangeArrowheads="1"/>
            </p:cNvSpPr>
            <p:nvPr/>
          </p:nvSpPr>
          <p:spPr bwMode="auto">
            <a:xfrm>
              <a:off x="4572000" y="3645024"/>
              <a:ext cx="352839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>
                  <a:solidFill>
                    <a:srgbClr val="0070C0"/>
                  </a:solidFill>
                </a:rPr>
                <a:t>Banjir bandang di Kec. Lareh Sago Halaban, Kab. Lima Puluh Koto, Sumatera Barat, 22 Maret 2010</a:t>
              </a:r>
            </a:p>
          </p:txBody>
        </p:sp>
        <p:sp>
          <p:nvSpPr>
            <p:cNvPr id="38920" name="TextBox 17"/>
            <p:cNvSpPr txBox="1">
              <a:spLocks noChangeArrowheads="1"/>
            </p:cNvSpPr>
            <p:nvPr/>
          </p:nvSpPr>
          <p:spPr bwMode="auto">
            <a:xfrm>
              <a:off x="4644008" y="6423719"/>
              <a:ext cx="374441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/>
                <a:t>Banjir bandang ini mengakibatkan 2 orang luka-luka, 7 rumah hancur, dan 5 rumah rusak.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2286000" y="228600"/>
            <a:ext cx="5943600" cy="533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reflection blurRad="6350" stA="50000" endA="300" endPos="55000" dir="5400000" sy="-100000" algn="bl" rotWithShape="0"/>
            <a:softEdge rad="127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b="1" cap="all" dirty="0">
                <a:ln w="9000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SOSIALISASI LONGSOR :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057400" y="4572000"/>
            <a:ext cx="2133600" cy="2286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Sosialisasi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/</a:t>
            </a:r>
          </a:p>
          <a:p>
            <a:pPr algn="ctr">
              <a:defRPr/>
            </a:pP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Penyuluhan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berkelanjutan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serta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penyebaran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panduan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buku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brosur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39940" name="Picture 3" descr="C:\Documents and Settings\All Users\Documents\GERTAN\File Work\PRESENTASI\Presentasi SD\Gambar2\Scan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914400"/>
            <a:ext cx="1868488" cy="361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11" descr="E:\FILE WORK\KaRya TuLis\BUKU SD-SMP GERTAN\naik cetak\BUKU LONGSOR SD\cov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33800"/>
            <a:ext cx="202882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12" descr="E:\FILE WORK\KaRya TuLis\BUKU SD-SMP GERTAN\naik cetak\BUKU LONGSOR SMP\cover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04800"/>
            <a:ext cx="1981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2" descr="FIL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3886200"/>
            <a:ext cx="3660775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4" name="Picture 5" descr="pak pur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46713" y="963613"/>
            <a:ext cx="3660775" cy="290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3962400" y="2362200"/>
            <a:ext cx="1447800" cy="15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Pendidikan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bencana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di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usia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dini</a:t>
            </a:r>
            <a:endParaRPr lang="en-US" sz="2000" b="1" dirty="0">
              <a:solidFill>
                <a:srgbClr val="333333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842</Words>
  <Application>Microsoft Office PowerPoint</Application>
  <PresentationFormat>On-screen Show (4:3)</PresentationFormat>
  <Paragraphs>167</Paragraphs>
  <Slides>19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Origin Graph</vt:lpstr>
      <vt:lpstr>Slide 1</vt:lpstr>
      <vt:lpstr>CONTOH BAHAYA SEKUNDER</vt:lpstr>
      <vt:lpstr>Slide 3</vt:lpstr>
      <vt:lpstr>Slide 4</vt:lpstr>
      <vt:lpstr>Slide 5</vt:lpstr>
      <vt:lpstr>Slide 6</vt:lpstr>
      <vt:lpstr>SOSIALISASI LETUSAN GUNUNGAPI</vt:lpstr>
      <vt:lpstr>MITIGASI BENCANA GERAKAN TANAH</vt:lpstr>
      <vt:lpstr>Slide 9</vt:lpstr>
      <vt:lpstr>Slide 10</vt:lpstr>
      <vt:lpstr>FAKTOR-FAKTOR YANG MENYEBABKAN TERJADINYA GERAKAN TANAH</vt:lpstr>
      <vt:lpstr>Slide 12</vt:lpstr>
      <vt:lpstr>Slide 13</vt:lpstr>
      <vt:lpstr>Slide 14</vt:lpstr>
      <vt:lpstr>Slide 15</vt:lpstr>
      <vt:lpstr>SISTEM PERINGATAN DINI (EARLY WARNING)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</cp:revision>
  <dcterms:created xsi:type="dcterms:W3CDTF">2011-05-11T19:50:52Z</dcterms:created>
  <dcterms:modified xsi:type="dcterms:W3CDTF">2011-05-11T19:51:31Z</dcterms:modified>
</cp:coreProperties>
</file>