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handoutMasterIdLst>
    <p:handoutMasterId r:id="rId35"/>
  </p:handoutMasterIdLst>
  <p:sldIdLst>
    <p:sldId id="257" r:id="rId2"/>
    <p:sldId id="293" r:id="rId3"/>
    <p:sldId id="353" r:id="rId4"/>
    <p:sldId id="356" r:id="rId5"/>
    <p:sldId id="347" r:id="rId6"/>
    <p:sldId id="350" r:id="rId7"/>
    <p:sldId id="349" r:id="rId8"/>
    <p:sldId id="371" r:id="rId9"/>
    <p:sldId id="348" r:id="rId10"/>
    <p:sldId id="354" r:id="rId11"/>
    <p:sldId id="351" r:id="rId12"/>
    <p:sldId id="311" r:id="rId13"/>
    <p:sldId id="316" r:id="rId14"/>
    <p:sldId id="317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</p:sldIdLst>
  <p:sldSz cx="9144000" cy="6858000" type="screen4x3"/>
  <p:notesSz cx="6815138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5A0C4D2-0187-41F8-AADC-6D0075021595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080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35DFBE-5BBE-4323-94F5-0BA6D50AE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B5781C-8BB5-46EB-9E3C-B14D8F9A17D8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53062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0800" y="9444038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ABF4C9-176F-4EEF-BD20-A24066E84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C62DE2-C50C-4900-8B62-6751D3A125C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434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77888" fontAlgn="base">
              <a:spcBef>
                <a:spcPct val="0"/>
              </a:spcBef>
              <a:spcAft>
                <a:spcPct val="0"/>
              </a:spcAft>
              <a:defRPr/>
            </a:pPr>
            <a:fld id="{918778D9-E5C0-49C6-AD27-F14F29F27000}" type="slidenum">
              <a:rPr lang="en-US" altLang="ja-JP"/>
              <a:pPr defTabSz="877888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  <p:sp>
        <p:nvSpPr>
          <p:cNvPr id="2150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defTabSz="879253">
              <a:defRPr/>
            </a:pPr>
            <a:fld id="{77AA2397-77FD-492F-BBA4-7395A063444C}" type="slidenum">
              <a:rPr lang="en-US" altLang="ja-JP"/>
              <a:pPr defTabSz="879253">
                <a:defRPr/>
              </a:pPr>
              <a:t>9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756E49-1D92-4C23-9016-8745613B00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ACC1A8-3487-4B14-93BF-EA5DF48F440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3C3B76-1042-4454-BC83-70DA816D118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C62911-F7C2-431B-B69A-D7E5036EFA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smtClean="0"/>
          </a:p>
        </p:txBody>
      </p:sp>
      <p:sp>
        <p:nvSpPr>
          <p:cNvPr id="44036" name="Footer Placeholder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mtClean="0"/>
              <a:t>Pusat Vulkanologi Dan Mitigasi Bencana Geologi, Badan Geologi</a:t>
            </a:r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E32358-782A-4630-9E68-DE6D1CB9EB32}" type="slidenum">
              <a:rPr lang="en-US" smtClean="0"/>
              <a:pPr>
                <a:defRPr/>
              </a:pPr>
              <a:t>31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78DD4-A4EC-4DA0-91AE-E428EB10E636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EFEF1-BF99-428E-A5C1-C9C46C819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0DBCF-4A93-47B8-BADB-558F5DF8FF4C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11D65-854B-40FB-83E6-66C9D9D50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2CFE-94A9-4A46-A597-70459FD645F2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D3B8-1B81-44A5-81AB-4C4D4DD4AE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2FA89-9F67-4B43-9999-2D9D53F7FE4C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E6F8-27D4-4009-AAB3-6E69F5680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B06C2-AC6A-4B65-B00B-E94254D90195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E195D-886F-4715-9F97-4870D7331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4D3E-0D39-4B79-B47E-B8A6BB76A61E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4FA99-730A-4638-94CC-FD5CD74FE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2635A-7B12-4154-85D7-7F56C7B628EB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B2317-76C1-4A7C-9A28-F94E61DFB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CF628-391A-4E6C-9D4A-B975CDFDF2E8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95E34-A6DE-4C66-9D28-0285A1001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71C1-C2C5-4C70-9365-BA1EB2A1DE6E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3B8DF-1B50-4E08-92F0-DAE9D7D71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EABE9-A659-40AD-9C8B-D6FA46FD035D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B99D2-977E-4E31-AE72-C7F2AA060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834FD-1E73-4F62-AFD0-B6C7F6870A79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A06A-25D5-4EBE-82BC-4F398A9C1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69E25-010B-4C1B-A2E2-A0182615F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6BC1B9-F067-4D77-A440-4D66F087C3E8}" type="datetimeFigureOut">
              <a:rPr lang="en-US"/>
              <a:pPr>
                <a:defRPr/>
              </a:pPr>
              <a:t>5/14/2011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963B8B-F922-4A9A-985C-0FCA6AE52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43" r:id="rId2"/>
    <p:sldLayoutId id="2147483950" r:id="rId3"/>
    <p:sldLayoutId id="2147483944" r:id="rId4"/>
    <p:sldLayoutId id="2147483951" r:id="rId5"/>
    <p:sldLayoutId id="2147483945" r:id="rId6"/>
    <p:sldLayoutId id="2147483946" r:id="rId7"/>
    <p:sldLayoutId id="2147483952" r:id="rId8"/>
    <p:sldLayoutId id="2147483953" r:id="rId9"/>
    <p:sldLayoutId id="2147483947" r:id="rId10"/>
    <p:sldLayoutId id="2147483948" r:id="rId11"/>
    <p:sldLayoutId id="214748395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P:\Krisis 2010\seleksi\letusan kal nov'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2638545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9" name="WordArt 4"/>
          <p:cNvSpPr>
            <a:spLocks noChangeArrowheads="1" noChangeShapeType="1" noTextEdit="1"/>
          </p:cNvSpPr>
          <p:nvPr/>
        </p:nvSpPr>
        <p:spPr bwMode="auto">
          <a:xfrm>
            <a:off x="0" y="1828800"/>
            <a:ext cx="9144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200" b="1" kern="10" spc="640" dirty="0">
                <a:ln w="9525">
                  <a:noFill/>
                  <a:round/>
                  <a:headEnd/>
                  <a:tailEnd/>
                </a:ln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PENTINGNYA PENDIDIKAN MITIGASI BENCANA ALAM GEOLOGI DI INDONESIA </a:t>
            </a:r>
            <a:endParaRPr lang="en-US" sz="3200" b="1" kern="10" spc="640" dirty="0">
              <a:ln w="9525">
                <a:noFill/>
                <a:round/>
                <a:headEnd/>
                <a:tailEnd/>
              </a:ln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Picture 4" descr="dp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3400" y="5334000"/>
            <a:ext cx="1172584" cy="10668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221" name="Rectangle 11"/>
          <p:cNvSpPr>
            <a:spLocks noChangeArrowheads="1"/>
          </p:cNvSpPr>
          <p:nvPr/>
        </p:nvSpPr>
        <p:spPr bwMode="auto">
          <a:xfrm>
            <a:off x="1828800" y="5105400"/>
            <a:ext cx="64770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it-IT" sz="2000" b="1" dirty="0">
                <a:latin typeface="Calibri" pitchFamily="34" charset="0"/>
              </a:rPr>
              <a:t>PUSAT VULKANOLOGI DAN MITIGASI BENCANA GEOLOGI</a:t>
            </a:r>
          </a:p>
          <a:p>
            <a:pPr eaLnBrk="0" hangingPunct="0"/>
            <a:r>
              <a:rPr lang="it-IT" dirty="0">
                <a:latin typeface="Calibri" pitchFamily="34" charset="0"/>
              </a:rPr>
              <a:t>BADAN GEOLOGI</a:t>
            </a:r>
          </a:p>
          <a:p>
            <a:pPr eaLnBrk="0" hangingPunct="0"/>
            <a:r>
              <a:rPr lang="it-IT" dirty="0">
                <a:latin typeface="Calibri" pitchFamily="34" charset="0"/>
              </a:rPr>
              <a:t>Jalan Diponegoro No. 57, Bandung 40122 </a:t>
            </a:r>
          </a:p>
          <a:p>
            <a:pPr eaLnBrk="0" hangingPunct="0"/>
            <a:r>
              <a:rPr lang="it-IT" dirty="0">
                <a:latin typeface="Calibri" pitchFamily="34" charset="0"/>
              </a:rPr>
              <a:t>Telepon: 022 – 7271402 - Facsimile: 022 – 7202761</a:t>
            </a:r>
          </a:p>
          <a:p>
            <a:pPr eaLnBrk="0" hangingPunct="0"/>
            <a:r>
              <a:rPr lang="it-IT" dirty="0">
                <a:latin typeface="Calibri" pitchFamily="34" charset="0"/>
              </a:rPr>
              <a:t>Website : http://www.vsi.esdm.go.id</a:t>
            </a:r>
            <a:endParaRPr lang="sv-SE" dirty="0">
              <a:latin typeface="Calibri" pitchFamily="34" charset="0"/>
            </a:endParaRP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3733800" y="3581400"/>
            <a:ext cx="1814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Bodoni MT" pitchFamily="18" charset="0"/>
              </a:rPr>
              <a:t>Dr. </a:t>
            </a:r>
            <a:r>
              <a:rPr lang="en-US" sz="2800" dirty="0" err="1">
                <a:latin typeface="Bodoni MT" pitchFamily="18" charset="0"/>
              </a:rPr>
              <a:t>Surono</a:t>
            </a:r>
            <a:endParaRPr lang="en-US" sz="2800" dirty="0">
              <a:latin typeface="Bodoni MT" pitchFamily="18" charset="0"/>
            </a:endParaRPr>
          </a:p>
        </p:txBody>
      </p:sp>
      <p:pic>
        <p:nvPicPr>
          <p:cNvPr id="9" name="Picture 3" descr="L:\SCAN GEMPA TERBIT\KRB GEMPA D. I. JOGYAKARTA2.jp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 l="14310" t="1479" r="27638" b="16333"/>
          <a:stretch>
            <a:fillRect/>
          </a:stretch>
        </p:blipFill>
        <p:spPr bwMode="auto">
          <a:xfrm>
            <a:off x="381000" y="2514600"/>
            <a:ext cx="2286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15"/>
          <p:cNvSpPr>
            <a:spLocks noChangeArrowheads="1" noChangeShapeType="1" noTextEdit="1"/>
          </p:cNvSpPr>
          <p:nvPr/>
        </p:nvSpPr>
        <p:spPr bwMode="auto">
          <a:xfrm>
            <a:off x="4724400" y="5414963"/>
            <a:ext cx="609600" cy="152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8241"/>
              </a:avLst>
            </a:prstTxWarp>
            <a:scene3d>
              <a:camera prst="legacyPerspectiveFront">
                <a:rot lat="20519976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-</a:t>
            </a:r>
          </a:p>
        </p:txBody>
      </p:sp>
      <p:sp>
        <p:nvSpPr>
          <p:cNvPr id="10243" name="WordArt 16"/>
          <p:cNvSpPr>
            <a:spLocks noChangeArrowheads="1" noChangeShapeType="1" noTextEdit="1"/>
          </p:cNvSpPr>
          <p:nvPr/>
        </p:nvSpPr>
        <p:spPr bwMode="auto">
          <a:xfrm>
            <a:off x="76200" y="5200650"/>
            <a:ext cx="609600" cy="7223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8241"/>
              </a:avLst>
            </a:prstTxWarp>
            <a:scene3d>
              <a:camera prst="legacyPerspectiveFront">
                <a:rot lat="20519976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+</a:t>
            </a: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198563" y="4311650"/>
            <a:ext cx="7005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Indonesia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terletak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pada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pertemuan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tiga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lempeng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aktif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dunia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,          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yaitu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Lempeng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Pasifik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, Eurasia </a:t>
            </a:r>
            <a:r>
              <a:rPr lang="en-US" sz="2000" dirty="0" err="1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dan</a:t>
            </a:r>
            <a:r>
              <a:rPr lang="en-US" sz="2000" dirty="0">
                <a:effectLst>
                  <a:outerShdw blurRad="38100" dist="38100" dir="2700000" algn="tl">
                    <a:srgbClr val="696464"/>
                  </a:outerShdw>
                </a:effectLst>
                <a:latin typeface="Arial" charset="0"/>
                <a:cs typeface="Arial" charset="0"/>
              </a:rPr>
              <a:t> Indo-Australia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0245" name="Rectangle 18"/>
          <p:cNvSpPr>
            <a:spLocks noChangeArrowheads="1"/>
          </p:cNvSpPr>
          <p:nvPr/>
        </p:nvSpPr>
        <p:spPr bwMode="auto">
          <a:xfrm>
            <a:off x="652463" y="5105400"/>
            <a:ext cx="399573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</a:t>
            </a:r>
            <a:r>
              <a:rPr lang="en-US" b="1" dirty="0" err="1"/>
              <a:t>Positif</a:t>
            </a:r>
            <a:r>
              <a:rPr lang="en-US" b="1" dirty="0"/>
              <a:t>:</a:t>
            </a:r>
          </a:p>
          <a:p>
            <a:pPr>
              <a:buFontTx/>
              <a:buChar char="•"/>
            </a:pPr>
            <a:r>
              <a:rPr lang="en-US" dirty="0"/>
              <a:t> Tanah </a:t>
            </a:r>
            <a:r>
              <a:rPr lang="en-US" dirty="0" err="1"/>
              <a:t>subur</a:t>
            </a:r>
            <a:endParaRPr lang="en-US" dirty="0"/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Pemandangan</a:t>
            </a:r>
            <a:r>
              <a:rPr lang="en-US" dirty="0"/>
              <a:t> Indah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mineral </a:t>
            </a:r>
            <a:r>
              <a:rPr lang="en-US" dirty="0" err="1"/>
              <a:t>logam</a:t>
            </a:r>
            <a:r>
              <a:rPr lang="en-US" dirty="0"/>
              <a:t>,      </a:t>
            </a:r>
          </a:p>
          <a:p>
            <a:r>
              <a:rPr lang="en-US" dirty="0"/>
              <a:t>  non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migas</a:t>
            </a:r>
            <a:endParaRPr lang="en-US" dirty="0"/>
          </a:p>
        </p:txBody>
      </p:sp>
      <p:sp>
        <p:nvSpPr>
          <p:cNvPr id="10246" name="Rectangle 19"/>
          <p:cNvSpPr>
            <a:spLocks noChangeArrowheads="1"/>
          </p:cNvSpPr>
          <p:nvPr/>
        </p:nvSpPr>
        <p:spPr bwMode="auto">
          <a:xfrm>
            <a:off x="5372100" y="5138738"/>
            <a:ext cx="3657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Dampak Negatif:</a:t>
            </a:r>
          </a:p>
          <a:p>
            <a:r>
              <a:rPr lang="en-US"/>
              <a:t>Rawan bencana alam seperti gempabumi/tsunami, letusan gunungapi, tanah   longsor</a:t>
            </a:r>
          </a:p>
        </p:txBody>
      </p:sp>
      <p:grpSp>
        <p:nvGrpSpPr>
          <p:cNvPr id="10247" name="Group 26"/>
          <p:cNvGrpSpPr>
            <a:grpSpLocks/>
          </p:cNvGrpSpPr>
          <p:nvPr/>
        </p:nvGrpSpPr>
        <p:grpSpPr bwMode="auto">
          <a:xfrm>
            <a:off x="1447800" y="14288"/>
            <a:ext cx="7038975" cy="4252912"/>
            <a:chOff x="912" y="9"/>
            <a:chExt cx="4434" cy="2679"/>
          </a:xfrm>
        </p:grpSpPr>
        <p:sp>
          <p:nvSpPr>
            <p:cNvPr id="10" name="Rectangle 21" descr="Untitled"/>
            <p:cNvSpPr>
              <a:spLocks noChangeAspect="1" noChangeArrowheads="1"/>
            </p:cNvSpPr>
            <p:nvPr/>
          </p:nvSpPr>
          <p:spPr bwMode="auto">
            <a:xfrm>
              <a:off x="912" y="9"/>
              <a:ext cx="4434" cy="2679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61645" dir="2700000" algn="ctr" rotWithShape="0">
                <a:schemeClr val="accent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249" name="Text Box 22"/>
            <p:cNvSpPr txBox="1">
              <a:spLocks noChangeArrowheads="1"/>
            </p:cNvSpPr>
            <p:nvPr/>
          </p:nvSpPr>
          <p:spPr bwMode="auto">
            <a:xfrm>
              <a:off x="1200" y="240"/>
              <a:ext cx="3860" cy="214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b="1"/>
                <a:t>Tektonik dan Sebaran Gunungapi Indonesia</a:t>
              </a:r>
            </a:p>
          </p:txBody>
        </p:sp>
        <p:sp>
          <p:nvSpPr>
            <p:cNvPr id="10250" name="Text Box 23"/>
            <p:cNvSpPr txBox="1">
              <a:spLocks noChangeArrowheads="1"/>
            </p:cNvSpPr>
            <p:nvPr/>
          </p:nvSpPr>
          <p:spPr bwMode="auto">
            <a:xfrm>
              <a:off x="4207" y="912"/>
              <a:ext cx="73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</a:rPr>
                <a:t>PASIFIK</a:t>
              </a:r>
            </a:p>
          </p:txBody>
        </p:sp>
        <p:sp>
          <p:nvSpPr>
            <p:cNvPr id="10251" name="Text Box 24"/>
            <p:cNvSpPr txBox="1">
              <a:spLocks noChangeArrowheads="1"/>
            </p:cNvSpPr>
            <p:nvPr/>
          </p:nvSpPr>
          <p:spPr bwMode="auto">
            <a:xfrm>
              <a:off x="2330" y="1252"/>
              <a:ext cx="9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</a:rPr>
                <a:t>EURASIA</a:t>
              </a:r>
            </a:p>
          </p:txBody>
        </p:sp>
        <p:sp>
          <p:nvSpPr>
            <p:cNvPr id="10252" name="Text Box 25"/>
            <p:cNvSpPr txBox="1">
              <a:spLocks noChangeArrowheads="1"/>
            </p:cNvSpPr>
            <p:nvPr/>
          </p:nvSpPr>
          <p:spPr bwMode="auto">
            <a:xfrm>
              <a:off x="2122" y="2313"/>
              <a:ext cx="157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</a:rPr>
                <a:t>INDO - AUSTRALIA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9975"/>
          </a:xfrm>
        </p:spPr>
        <p:txBody>
          <a:bodyPr/>
          <a:lstStyle/>
          <a:p>
            <a:r>
              <a:rPr lang="en-US" smtClean="0"/>
              <a:t>Definisi Bencana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" y="4191000"/>
            <a:ext cx="84582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0040" indent="-320040" fontAlgn="auto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defRPr/>
            </a:pPr>
            <a:r>
              <a:rPr lang="en-GB" sz="2900" dirty="0">
                <a:latin typeface="+mn-lt"/>
                <a:cs typeface="Arial" charset="0"/>
              </a:rPr>
              <a:t>	</a:t>
            </a:r>
            <a:r>
              <a:rPr lang="en-GB" sz="2400" dirty="0">
                <a:latin typeface="+mn-lt"/>
                <a:cs typeface="Arial" charset="0"/>
              </a:rPr>
              <a:t>Disasters are 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charset="0"/>
              </a:rPr>
              <a:t>non-routine events </a:t>
            </a:r>
            <a:r>
              <a:rPr lang="en-GB" sz="2400" dirty="0">
                <a:latin typeface="+mn-lt"/>
                <a:cs typeface="Arial" charset="0"/>
              </a:rPr>
              <a:t>in societies or their larger subsystems (e.g., regions and communities) that involve conjunctions of 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charset="0"/>
              </a:rPr>
              <a:t>physical conditions </a:t>
            </a:r>
            <a:r>
              <a:rPr lang="en-GB" sz="2400" dirty="0">
                <a:latin typeface="+mn-lt"/>
                <a:cs typeface="Arial" charset="0"/>
              </a:rPr>
              <a:t>with 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charset="0"/>
              </a:rPr>
              <a:t>socia</a:t>
            </a:r>
            <a:r>
              <a:rPr lang="en-GB" sz="2400" dirty="0">
                <a:latin typeface="+mn-lt"/>
                <a:cs typeface="Arial" charset="0"/>
              </a:rPr>
              <a:t>l definitions of 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charset="0"/>
              </a:rPr>
              <a:t>human harm </a:t>
            </a:r>
            <a:r>
              <a:rPr lang="en-GB" sz="2400" dirty="0">
                <a:latin typeface="+mn-lt"/>
                <a:cs typeface="Arial" charset="0"/>
              </a:rPr>
              <a:t>and 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Arial" charset="0"/>
              </a:rPr>
              <a:t>social </a:t>
            </a:r>
            <a:r>
              <a:rPr lang="en-GB" sz="2400" dirty="0" err="1">
                <a:solidFill>
                  <a:srgbClr val="FF0000"/>
                </a:solidFill>
                <a:latin typeface="+mn-lt"/>
                <a:cs typeface="Arial" charset="0"/>
              </a:rPr>
              <a:t>disruption</a:t>
            </a:r>
            <a:r>
              <a:rPr lang="en-GB" sz="2400" dirty="0" err="1">
                <a:latin typeface="+mn-lt"/>
                <a:cs typeface="Arial" charset="0"/>
              </a:rPr>
              <a:t>.(Kreps</a:t>
            </a:r>
            <a:r>
              <a:rPr lang="en-GB" sz="2400" dirty="0">
                <a:latin typeface="+mn-lt"/>
                <a:cs typeface="Arial" charset="0"/>
              </a:rPr>
              <a:t>, 2001)</a:t>
            </a:r>
            <a:endParaRPr lang="en-US" sz="2400" dirty="0">
              <a:latin typeface="+mn-lt"/>
              <a:cs typeface="Arial" charset="0"/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381000" y="1828800"/>
            <a:ext cx="7696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000">
                <a:latin typeface="Georgia" pitchFamily="18" charset="0"/>
              </a:rPr>
              <a:t>Bencana adalah peristiwa atau rangkaian peristiwa yang </a:t>
            </a:r>
            <a:r>
              <a:rPr lang="nl-NL" sz="2000">
                <a:latin typeface="Georgia" pitchFamily="18" charset="0"/>
              </a:rPr>
              <a:t>mengancam dan </a:t>
            </a:r>
            <a:r>
              <a:rPr lang="nl-NL" sz="2000">
                <a:solidFill>
                  <a:srgbClr val="FF0000"/>
                </a:solidFill>
                <a:latin typeface="Georgia" pitchFamily="18" charset="0"/>
              </a:rPr>
              <a:t>mengganggu kehidupan </a:t>
            </a:r>
            <a:r>
              <a:rPr lang="nl-NL" sz="2000">
                <a:latin typeface="Georgia" pitchFamily="18" charset="0"/>
              </a:rPr>
              <a:t>dan </a:t>
            </a:r>
            <a:r>
              <a:rPr lang="en-US" sz="2000">
                <a:latin typeface="Georgia" pitchFamily="18" charset="0"/>
              </a:rPr>
              <a:t>penghidupan masyarakat yang disebabkan, baik oleh </a:t>
            </a:r>
            <a:r>
              <a:rPr lang="en-US" sz="2000">
                <a:solidFill>
                  <a:srgbClr val="FF0000"/>
                </a:solidFill>
                <a:latin typeface="Georgia" pitchFamily="18" charset="0"/>
              </a:rPr>
              <a:t>faktor alam dan/atau faktor nonalam </a:t>
            </a:r>
            <a:r>
              <a:rPr lang="en-US" sz="2000">
                <a:latin typeface="Georgia" pitchFamily="18" charset="0"/>
              </a:rPr>
              <a:t>maupun faktor manusia sehingga mengakibatkan timbulnya </a:t>
            </a:r>
            <a:r>
              <a:rPr lang="en-US" sz="2000">
                <a:solidFill>
                  <a:srgbClr val="FF0000"/>
                </a:solidFill>
                <a:latin typeface="Georgia" pitchFamily="18" charset="0"/>
              </a:rPr>
              <a:t>korban jiwa </a:t>
            </a:r>
            <a:r>
              <a:rPr lang="fi-FI" sz="2000">
                <a:solidFill>
                  <a:srgbClr val="FF0000"/>
                </a:solidFill>
                <a:latin typeface="Georgia" pitchFamily="18" charset="0"/>
              </a:rPr>
              <a:t>manusia</a:t>
            </a:r>
            <a:r>
              <a:rPr lang="fi-FI" sz="2000">
                <a:latin typeface="Georgia" pitchFamily="18" charset="0"/>
              </a:rPr>
              <a:t>, kerusakan lingkungan, kerugian harta benda, </a:t>
            </a:r>
            <a:r>
              <a:rPr lang="en-US" sz="2000">
                <a:latin typeface="Georgia" pitchFamily="18" charset="0"/>
              </a:rPr>
              <a:t>dan dampak psikologis. (UU No.24 Tahun 2007)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6400800"/>
            <a:ext cx="23622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i="1" dirty="0">
                <a:latin typeface="Tahoma" charset="0"/>
              </a:rPr>
              <a:t>Irwan Meilano,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IMG2890"/>
          <p:cNvPicPr>
            <a:picLocks noChangeAspect="1" noChangeArrowheads="1"/>
          </p:cNvPicPr>
          <p:nvPr/>
        </p:nvPicPr>
        <p:blipFill>
          <a:blip r:embed="rId2">
            <a:lum bright="32000" contrast="48000"/>
          </a:blip>
          <a:srcRect/>
          <a:stretch>
            <a:fillRect/>
          </a:stretch>
        </p:blipFill>
        <p:spPr bwMode="auto">
          <a:xfrm>
            <a:off x="0" y="228600"/>
            <a:ext cx="9194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6400800"/>
            <a:ext cx="23622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i="1" dirty="0">
                <a:latin typeface="Tahoma" charset="0"/>
              </a:rPr>
              <a:t>Irwan Meilano, 2011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248400"/>
            <a:ext cx="243099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Sumber</a:t>
            </a:r>
            <a:r>
              <a:rPr lang="en-US" dirty="0"/>
              <a:t> : </a:t>
            </a:r>
            <a:r>
              <a:rPr lang="en-US" dirty="0" err="1"/>
              <a:t>Krisna</a:t>
            </a:r>
            <a:r>
              <a:rPr lang="en-US" dirty="0"/>
              <a:t>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SCN21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0725" y="3554413"/>
            <a:ext cx="377507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7" descr="Foto(137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375" y="838200"/>
            <a:ext cx="377507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FOTO ACEH-4 08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3490913"/>
            <a:ext cx="38100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IMG_8394"/>
          <p:cNvPicPr>
            <a:picLocks noChangeAspect="1" noChangeArrowheads="1"/>
          </p:cNvPicPr>
          <p:nvPr/>
        </p:nvPicPr>
        <p:blipFill>
          <a:blip r:embed="rId5"/>
          <a:srcRect r="10381"/>
          <a:stretch>
            <a:fillRect/>
          </a:stretch>
        </p:blipFill>
        <p:spPr bwMode="auto">
          <a:xfrm>
            <a:off x="714375" y="838200"/>
            <a:ext cx="38100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52400"/>
            <a:ext cx="7315200" cy="762000"/>
          </a:xfrm>
        </p:spPr>
        <p:txBody>
          <a:bodyPr/>
          <a:lstStyle/>
          <a:p>
            <a:pPr>
              <a:defRPr/>
            </a:pPr>
            <a:r>
              <a:rPr lang="en-US" sz="4400" dirty="0" smtClean="0"/>
              <a:t>KEJADIAN BENCANA GEOLOGI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838200"/>
            <a:ext cx="3659188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DI INDONESIA</a:t>
            </a:r>
          </a:p>
        </p:txBody>
      </p:sp>
      <p:sp>
        <p:nvSpPr>
          <p:cNvPr id="13320" name="WordArt 6"/>
          <p:cNvSpPr>
            <a:spLocks noChangeArrowheads="1" noChangeShapeType="1" noTextEdit="1"/>
          </p:cNvSpPr>
          <p:nvPr/>
        </p:nvSpPr>
        <p:spPr bwMode="auto">
          <a:xfrm>
            <a:off x="1933575" y="3276600"/>
            <a:ext cx="23907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Letusan Gunungapi</a:t>
            </a:r>
          </a:p>
        </p:txBody>
      </p:sp>
      <p:sp>
        <p:nvSpPr>
          <p:cNvPr id="13321" name="WordArt 7"/>
          <p:cNvSpPr>
            <a:spLocks noChangeArrowheads="1" noChangeShapeType="1" noTextEdit="1"/>
          </p:cNvSpPr>
          <p:nvPr/>
        </p:nvSpPr>
        <p:spPr bwMode="auto">
          <a:xfrm>
            <a:off x="6581775" y="3276600"/>
            <a:ext cx="16383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Gempabumi</a:t>
            </a:r>
          </a:p>
        </p:txBody>
      </p:sp>
      <p:sp>
        <p:nvSpPr>
          <p:cNvPr id="13322" name="WordArt 9"/>
          <p:cNvSpPr>
            <a:spLocks noChangeArrowheads="1" noChangeShapeType="1" noTextEdit="1"/>
          </p:cNvSpPr>
          <p:nvPr/>
        </p:nvSpPr>
        <p:spPr bwMode="auto">
          <a:xfrm>
            <a:off x="2990850" y="5986463"/>
            <a:ext cx="14763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Tsunami</a:t>
            </a:r>
          </a:p>
        </p:txBody>
      </p:sp>
      <p:sp>
        <p:nvSpPr>
          <p:cNvPr id="13323" name="WordArt 8"/>
          <p:cNvSpPr>
            <a:spLocks noChangeArrowheads="1" noChangeShapeType="1" noTextEdit="1"/>
          </p:cNvSpPr>
          <p:nvPr/>
        </p:nvSpPr>
        <p:spPr bwMode="auto">
          <a:xfrm>
            <a:off x="6172200" y="6000750"/>
            <a:ext cx="2085975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3124200" cy="6833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GUNUNGAPI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066800"/>
          <a:ext cx="7848600" cy="5252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84860"/>
                <a:gridCol w="2106729"/>
                <a:gridCol w="2148038"/>
                <a:gridCol w="280897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Nama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Gunungapi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Tanggal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Meletus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Korban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Jiwa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1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G.Karangetang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, Sulawesi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Utara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21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Juli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 2006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1500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mengungsi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2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G.Merapi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, DIY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14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Juni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 2006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Ribuan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 Narrow" pitchFamily="34" charset="0"/>
                        </a:rPr>
                        <a:t>mengungsi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, 2 </a:t>
                      </a:r>
                      <a:r>
                        <a:rPr lang="en-US" sz="2000" baseline="0" dirty="0" err="1" smtClean="0">
                          <a:latin typeface="Arial Narrow" pitchFamily="34" charset="0"/>
                        </a:rPr>
                        <a:t>meninggal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3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G.Kelud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Jawa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Timur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3 November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2007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12500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mengungsi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4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G.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 Narrow" pitchFamily="34" charset="0"/>
                        </a:rPr>
                        <a:t>Gamkonora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, Maluku Utara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9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Juli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2007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10000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mengungsi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5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G.Sinabung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, Sumatra Utara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29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Agustus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2010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30000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mengungsi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6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 Narrow" pitchFamily="34" charset="0"/>
                        </a:rPr>
                        <a:t>G.Merapi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, DIY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26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Oktober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– 5 November 2010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302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meninggal</a:t>
                      </a:r>
                      <a:endParaRPr lang="en-US" sz="2000" dirty="0" smtClean="0">
                        <a:latin typeface="Arial Narrow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277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luka</a:t>
                      </a:r>
                      <a:r>
                        <a:rPr lang="en-US" sz="200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 Narrow" pitchFamily="34" charset="0"/>
                        </a:rPr>
                        <a:t>bakar</a:t>
                      </a:r>
                      <a:endParaRPr lang="en-US" sz="2000" dirty="0" smtClean="0">
                        <a:latin typeface="Arial Narrow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 Narrow" pitchFamily="34" charset="0"/>
                        </a:rPr>
                        <a:t>410388</a:t>
                      </a:r>
                      <a:r>
                        <a:rPr lang="en-US" sz="2000" baseline="0" dirty="0" smtClean="0">
                          <a:latin typeface="Arial Narrow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 Narrow" pitchFamily="34" charset="0"/>
                        </a:rPr>
                        <a:t>mengungsi</a:t>
                      </a:r>
                      <a:endParaRPr lang="en-US" sz="2000" dirty="0">
                        <a:latin typeface="Arial Narrow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152400"/>
            <a:ext cx="51784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268663"/>
            <a:ext cx="4495800" cy="355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51425" y="304800"/>
            <a:ext cx="40925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タイトル 1"/>
          <p:cNvSpPr>
            <a:spLocks noGrp="1"/>
          </p:cNvSpPr>
          <p:nvPr>
            <p:ph type="title"/>
          </p:nvPr>
        </p:nvSpPr>
        <p:spPr>
          <a:xfrm>
            <a:off x="152400" y="0"/>
            <a:ext cx="6262688" cy="619125"/>
          </a:xfrm>
        </p:spPr>
        <p:txBody>
          <a:bodyPr/>
          <a:lstStyle/>
          <a:p>
            <a:pPr eaLnBrk="1" hangingPunct="1"/>
            <a:r>
              <a:rPr lang="en-US" altLang="ja-JP" sz="2200" smtClean="0">
                <a:solidFill>
                  <a:srgbClr val="FF0000"/>
                </a:solidFill>
              </a:rPr>
              <a:t>Gempabumi dengan korban jiwa &gt; 1000 (2000-2010)</a:t>
            </a:r>
            <a:endParaRPr lang="ja-JP" altLang="en-US" sz="2200" smtClean="0">
              <a:solidFill>
                <a:srgbClr val="FF0000"/>
              </a:solidFill>
            </a:endParaRPr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228600" y="685800"/>
          <a:ext cx="6096000" cy="5657852"/>
        </p:xfrm>
        <a:graphic>
          <a:graphicData uri="http://schemas.openxmlformats.org/drawingml/2006/table">
            <a:tbl>
              <a:tblPr/>
              <a:tblGrid>
                <a:gridCol w="1371600"/>
                <a:gridCol w="2667000"/>
                <a:gridCol w="1066800"/>
                <a:gridCol w="990600"/>
              </a:tblGrid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Tanggal</a:t>
                      </a: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Wilayah</a:t>
                      </a: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M</a:t>
                      </a: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Korban</a:t>
                      </a: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2010/1/12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Haiti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7.0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222,570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2009/9/30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Padang, Indonesia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7.5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1,117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2008/5/12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Sichuan, China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7.9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87,587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2006/5/26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Jawa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(Jogjakarta), Indonesia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6.3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5,749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2005/10/8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Kashmir, Pakistan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7.6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86,000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2005/3/28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Sumatra (Nias), Indonesia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8.6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1,313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2004/12/26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Sumatra (Aceh), Indonesia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9.1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227,898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2003/12/26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Bam, Iran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6.6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31,000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2003/5/21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Aljazair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6.8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2,266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2002/3/25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Afghanistan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6.1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1,000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2001/1/26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 Bhuj (Gujarat), India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7.6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20,023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6454" name="テキスト ボックス 3"/>
          <p:cNvSpPr txBox="1">
            <a:spLocks noChangeArrowheads="1"/>
          </p:cNvSpPr>
          <p:nvPr/>
        </p:nvSpPr>
        <p:spPr bwMode="auto">
          <a:xfrm>
            <a:off x="428625" y="6286500"/>
            <a:ext cx="5667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>
                <a:latin typeface="Calibri" pitchFamily="34" charset="0"/>
                <a:cs typeface="HGP明朝E"/>
              </a:rPr>
              <a:t>Dari 11 kejadian</a:t>
            </a:r>
            <a:r>
              <a:rPr lang="en-US" altLang="ja-JP">
                <a:solidFill>
                  <a:srgbClr val="FF0000"/>
                </a:solidFill>
                <a:latin typeface="Calibri" pitchFamily="34" charset="0"/>
                <a:cs typeface="HGP明朝E"/>
              </a:rPr>
              <a:t>, </a:t>
            </a:r>
            <a:r>
              <a:rPr lang="en-US" altLang="ja-JP" b="1">
                <a:solidFill>
                  <a:srgbClr val="FF0000"/>
                </a:solidFill>
                <a:latin typeface="Calibri" pitchFamily="34" charset="0"/>
                <a:cs typeface="HGP明朝E"/>
              </a:rPr>
              <a:t>4 terjadi di Indonesia</a:t>
            </a:r>
          </a:p>
          <a:p>
            <a:endParaRPr lang="ja-JP" altLang="en-US">
              <a:latin typeface="Calibri" pitchFamily="34" charset="0"/>
              <a:cs typeface="HGP明朝E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0" y="1905000"/>
          <a:ext cx="2514600" cy="1991678"/>
        </p:xfrm>
        <a:graphic>
          <a:graphicData uri="http://schemas.openxmlformats.org/drawingml/2006/table">
            <a:tbl>
              <a:tblPr/>
              <a:tblGrid>
                <a:gridCol w="381000"/>
                <a:gridCol w="914400"/>
                <a:gridCol w="12192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Tahun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</a:rPr>
                        <a:t>Korban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1206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16477" name="TextBox 6"/>
          <p:cNvSpPr txBox="1">
            <a:spLocks noChangeArrowheads="1"/>
          </p:cNvSpPr>
          <p:nvPr/>
        </p:nvSpPr>
        <p:spPr bwMode="auto">
          <a:xfrm>
            <a:off x="6354763" y="1106488"/>
            <a:ext cx="27892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Korban jiwa akibat gempabumi di Indonesia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タイトル 1"/>
          <p:cNvSpPr>
            <a:spLocks noGrp="1"/>
          </p:cNvSpPr>
          <p:nvPr>
            <p:ph type="title"/>
          </p:nvPr>
        </p:nvSpPr>
        <p:spPr>
          <a:xfrm>
            <a:off x="1600200" y="0"/>
            <a:ext cx="6186488" cy="982663"/>
          </a:xfrm>
        </p:spPr>
        <p:txBody>
          <a:bodyPr/>
          <a:lstStyle/>
          <a:p>
            <a:r>
              <a:rPr lang="en-US" altLang="ja-JP" sz="3200" smtClean="0">
                <a:solidFill>
                  <a:srgbClr val="FF0000"/>
                </a:solidFill>
                <a:latin typeface="Bodoni MT" pitchFamily="18" charset="0"/>
              </a:rPr>
              <a:t>Gempabumi Merusak di Indonesia</a:t>
            </a:r>
            <a:endParaRPr lang="ja-JP" altLang="en-US" sz="3200" smtClean="0">
              <a:solidFill>
                <a:srgbClr val="FF0000"/>
              </a:solidFill>
              <a:latin typeface="Bodoni MT" pitchFamily="18" charset="0"/>
            </a:endParaRPr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357188" y="857250"/>
          <a:ext cx="8229600" cy="5619120"/>
        </p:xfrm>
        <a:graphic>
          <a:graphicData uri="http://schemas.openxmlformats.org/drawingml/2006/table">
            <a:tbl>
              <a:tblPr/>
              <a:tblGrid>
                <a:gridCol w="1757363"/>
                <a:gridCol w="3600449"/>
                <a:gridCol w="1185863"/>
                <a:gridCol w="1685925"/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Tanggal</a:t>
                      </a:r>
                      <a:endParaRPr kumimoji="1" lang="ja-JP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Area</a:t>
                      </a:r>
                      <a:endParaRPr kumimoji="1" lang="ja-JP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</a:t>
                      </a:r>
                      <a:endParaRPr kumimoji="1" lang="ja-JP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Korban</a:t>
                      </a:r>
                      <a:endParaRPr kumimoji="1" lang="ja-JP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25/10/2010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Mentawai</a:t>
                      </a: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, West Sumatra (tsunami)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7.7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504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30/9/2009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Padang, West Sumatra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7.5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1,117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2/9/2009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West Java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7.3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12/9/2007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Bengkulu, Sumatra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8.4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26/5/2006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Yogyakarta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6.3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5,749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28/3/2005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</a:t>
                      </a:r>
                      <a:r>
                        <a:rPr kumimoji="1" lang="en-US" altLang="ja-JP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Nias</a:t>
                      </a: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, North Sumatra (tsunami)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8.6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1,313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06/02/2004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</a:t>
                      </a:r>
                      <a:r>
                        <a:rPr kumimoji="1" lang="en-US" altLang="ja-JP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Nabire</a:t>
                      </a: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, Papua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26/12/2004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Aceh, Sumatera (tsunami)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9.1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227,898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04/06/2000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Bengkulu, Sumatra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7.3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99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29/11/1998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Mangole &amp; </a:t>
                      </a:r>
                      <a:r>
                        <a:rPr kumimoji="1" lang="en-US" altLang="ja-JP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Taliabu</a:t>
                      </a: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, Maluku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8.3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17/02/1996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 Biak, Papua (tsunami)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8.2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108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4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91600" cy="1069975"/>
          </a:xfrm>
        </p:spPr>
        <p:txBody>
          <a:bodyPr/>
          <a:lstStyle/>
          <a:p>
            <a:pPr>
              <a:defRPr/>
            </a:pP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Permasalahan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penanggulangan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bencana</a:t>
            </a:r>
            <a:endParaRPr lang="en-US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renas_masala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286000"/>
            <a:ext cx="71120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6" name="TextBox 6"/>
          <p:cNvSpPr txBox="1">
            <a:spLocks noChangeArrowheads="1"/>
          </p:cNvSpPr>
          <p:nvPr/>
        </p:nvSpPr>
        <p:spPr bwMode="auto">
          <a:xfrm>
            <a:off x="125413" y="1676400"/>
            <a:ext cx="6889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600">
                <a:latin typeface="Georgia" pitchFamily="18" charset="0"/>
              </a:rPr>
              <a:t>“</a:t>
            </a:r>
          </a:p>
        </p:txBody>
      </p:sp>
      <p:sp>
        <p:nvSpPr>
          <p:cNvPr id="18437" name="TextBox 7"/>
          <p:cNvSpPr txBox="1">
            <a:spLocks noChangeArrowheads="1"/>
          </p:cNvSpPr>
          <p:nvPr/>
        </p:nvSpPr>
        <p:spPr bwMode="auto">
          <a:xfrm>
            <a:off x="8050213" y="5287963"/>
            <a:ext cx="6889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600">
                <a:latin typeface="Georgia" pitchFamily="18" charset="0"/>
              </a:rPr>
              <a:t>”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14400" y="3200400"/>
            <a:ext cx="7086600" cy="609600"/>
            <a:chOff x="914400" y="3200400"/>
            <a:chExt cx="7086600" cy="609600"/>
          </a:xfrm>
        </p:grpSpPr>
        <p:sp>
          <p:nvSpPr>
            <p:cNvPr id="9" name="Rounded Rectangle 8"/>
            <p:cNvSpPr/>
            <p:nvPr/>
          </p:nvSpPr>
          <p:spPr>
            <a:xfrm>
              <a:off x="4267200" y="3200400"/>
              <a:ext cx="3733800" cy="304800"/>
            </a:xfrm>
            <a:prstGeom prst="roundRect">
              <a:avLst/>
            </a:prstGeom>
            <a:solidFill>
              <a:srgbClr val="FF0000">
                <a:alpha val="16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914400" y="3505200"/>
              <a:ext cx="4953000" cy="304800"/>
            </a:xfrm>
            <a:prstGeom prst="roundRect">
              <a:avLst/>
            </a:prstGeom>
            <a:solidFill>
              <a:srgbClr val="FF0000">
                <a:alpha val="16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8439" name="TextBox 11"/>
          <p:cNvSpPr txBox="1">
            <a:spLocks noChangeArrowheads="1"/>
          </p:cNvSpPr>
          <p:nvPr/>
        </p:nvSpPr>
        <p:spPr bwMode="auto">
          <a:xfrm>
            <a:off x="2971800" y="6172200"/>
            <a:ext cx="573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eorgia" pitchFamily="18" charset="0"/>
              </a:rPr>
              <a:t>Rencana Nasional Penangulangan Bencana 2010-2015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04800" y="6400800"/>
            <a:ext cx="23622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i="1" dirty="0">
                <a:latin typeface="Tahoma" charset="0"/>
              </a:rPr>
              <a:t>Irwan Meilano,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Merapi\Erupsi 2010\Merapi_awanpanasB.tif"/>
          <p:cNvPicPr>
            <a:picLocks noChangeAspect="1" noChangeArrowheads="1"/>
          </p:cNvPicPr>
          <p:nvPr/>
        </p:nvPicPr>
        <p:blipFill>
          <a:blip r:embed="rId2" cstate="print"/>
          <a:srcRect l="603" t="552" r="38316" b="1141"/>
          <a:stretch>
            <a:fillRect/>
          </a:stretch>
        </p:blipFill>
        <p:spPr bwMode="auto">
          <a:xfrm>
            <a:off x="206376" y="231775"/>
            <a:ext cx="4425922" cy="41878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0"/>
            <a:ext cx="7543800" cy="99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MITIGASI BENCANA GUNUNGAPI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581400"/>
            <a:ext cx="3109194" cy="1981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PetaSebaranGApi~nil~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52475"/>
            <a:ext cx="86804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147935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spc="150" dirty="0" err="1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Sebaran</a:t>
            </a:r>
            <a:r>
              <a:rPr lang="en-US" sz="2400" b="1" spc="150" dirty="0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b="1" spc="150" dirty="0" err="1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Gunungapi</a:t>
            </a:r>
            <a:r>
              <a:rPr lang="en-US" sz="2400" b="1" spc="150" dirty="0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 </a:t>
            </a:r>
            <a:r>
              <a:rPr lang="en-US" sz="2400" b="1" spc="150" dirty="0" err="1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di</a:t>
            </a:r>
            <a:r>
              <a:rPr lang="en-US" sz="2400" b="1" spc="150" dirty="0">
                <a:ln w="11430"/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 Indonesia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6EEC4895-B9ED-46F7-BE6B-2BFC127553EF}" type="slidenum">
              <a:rPr lang="en-US" smtClean="0"/>
              <a:pPr algn="ctr">
                <a:defRPr/>
              </a:pPr>
              <a:t>13</a:t>
            </a:fld>
            <a:endParaRPr lang="en-US" smtClean="0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57188" y="1752600"/>
            <a:ext cx="8786812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0" rIns="91420" bIns="45710">
            <a:spAutoFit/>
          </a:bodyPr>
          <a:lstStyle/>
          <a:p>
            <a:r>
              <a:rPr lang="en-US" sz="2000">
                <a:solidFill>
                  <a:srgbClr val="CC0000"/>
                </a:solidFill>
                <a:latin typeface="Comic Sans MS" pitchFamily="66" charset="0"/>
              </a:rPr>
              <a:t> 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FF3300"/>
                </a:solidFill>
                <a:latin typeface="Comic Sans MS" pitchFamily="66" charset="0"/>
              </a:rPr>
              <a:t>BAHAYA PRIMER</a:t>
            </a:r>
            <a:r>
              <a:rPr lang="en-US">
                <a:solidFill>
                  <a:srgbClr val="CC0000"/>
                </a:solidFill>
                <a:latin typeface="Comic Sans MS" pitchFamily="66" charset="0"/>
              </a:rPr>
              <a:t> :  </a:t>
            </a:r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BAHAYA YANG DITIMBULKAN SECARA LANGSUNG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                    OLEH ERUPSI GUNUNGAPI (ALIRAN LAVA, ALIRAN 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                    PIROKLASTIK, LONTARAN ABU, JATUHAN 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                    PIROKLASTIK DAN LAHAR LETUSAN)</a:t>
            </a:r>
          </a:p>
          <a:p>
            <a:endParaRPr lang="en-US">
              <a:solidFill>
                <a:srgbClr val="009900"/>
              </a:solidFill>
              <a:latin typeface="Comic Sans MS" pitchFamily="66" charset="0"/>
            </a:endParaRPr>
          </a:p>
          <a:p>
            <a:endParaRPr lang="en-US">
              <a:solidFill>
                <a:srgbClr val="CC0000"/>
              </a:solidFill>
              <a:latin typeface="Comic Sans MS" pitchFamily="66" charset="0"/>
            </a:endParaRPr>
          </a:p>
          <a:p>
            <a:endParaRPr lang="en-US">
              <a:solidFill>
                <a:srgbClr val="CC0000"/>
              </a:solidFill>
              <a:latin typeface="Comic Sans MS" pitchFamily="66" charset="0"/>
            </a:endParaRPr>
          </a:p>
          <a:p>
            <a:pPr>
              <a:buFontTx/>
              <a:buChar char="•"/>
            </a:pPr>
            <a:r>
              <a:rPr lang="en-US">
                <a:solidFill>
                  <a:srgbClr val="FF3300"/>
                </a:solidFill>
                <a:latin typeface="Comic Sans MS" pitchFamily="66" charset="0"/>
              </a:rPr>
              <a:t>BAHAYA SEKUNDER</a:t>
            </a:r>
            <a:r>
              <a:rPr lang="en-US">
                <a:solidFill>
                  <a:srgbClr val="CC0000"/>
                </a:solidFill>
                <a:latin typeface="Comic Sans MS" pitchFamily="66" charset="0"/>
              </a:rPr>
              <a:t> :  </a:t>
            </a:r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BAHAYA YANG DITIMBULKAN SECARA TIDAK 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                       LANGSUNG OLEH ERUPSI GUNUNGAPI (LAHAR, 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                       BANJIR BANDANG DAN LAINNYA)</a:t>
            </a:r>
          </a:p>
          <a:p>
            <a:r>
              <a:rPr lang="en-US">
                <a:solidFill>
                  <a:srgbClr val="009900"/>
                </a:solidFill>
                <a:latin typeface="Comic Sans MS" pitchFamily="66" charset="0"/>
              </a:rPr>
              <a:t>     </a:t>
            </a:r>
          </a:p>
          <a:p>
            <a:r>
              <a:rPr lang="en-US">
                <a:solidFill>
                  <a:srgbClr val="CC0000"/>
                </a:solidFill>
                <a:latin typeface="Comic Sans MS" pitchFamily="66" charset="0"/>
              </a:rPr>
              <a:t>     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09550" y="452438"/>
            <a:ext cx="7777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 anchor="ctr"/>
          <a:lstStyle/>
          <a:p>
            <a:pPr algn="ctr"/>
            <a:r>
              <a:rPr lang="en-US" sz="2900">
                <a:solidFill>
                  <a:srgbClr val="CC0000"/>
                </a:solidFill>
                <a:latin typeface="Comic Sans MS" pitchFamily="66" charset="0"/>
              </a:rPr>
              <a:t>BAHAYA LETUSAN GUNUNGAPI</a:t>
            </a: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7358063" y="6613525"/>
            <a:ext cx="1295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>
            <a:spAutoFit/>
          </a:bodyPr>
          <a:lstStyle/>
          <a:p>
            <a:pPr algn="ctr"/>
            <a:endParaRPr lang="en-GB" sz="1000">
              <a:solidFill>
                <a:srgbClr val="FFFF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289E9E70-BD66-43F3-9D76-FCA7C0263431}" type="slidenum">
              <a:rPr lang="en-US" smtClean="0"/>
              <a:pPr algn="ctr">
                <a:defRPr/>
              </a:pPr>
              <a:t>14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i="1" smtClean="0"/>
              <a:t>CONTOH BAHAYA PRIMER</a:t>
            </a:r>
          </a:p>
        </p:txBody>
      </p:sp>
      <p:pic>
        <p:nvPicPr>
          <p:cNvPr id="22532" name="Picture 4" descr="abu-gal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295400"/>
            <a:ext cx="3886200" cy="27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die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962400"/>
            <a:ext cx="2514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371600" y="6248400"/>
            <a:ext cx="1787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Letusan G.Merapi 2010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104063" y="5105400"/>
            <a:ext cx="2057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Pengeluaran gas CO dari </a:t>
            </a:r>
          </a:p>
          <a:p>
            <a:r>
              <a:rPr lang="en-US" sz="1200"/>
              <a:t>aktifitas G.Dieng  di </a:t>
            </a:r>
          </a:p>
          <a:p>
            <a:r>
              <a:rPr lang="en-US" sz="1200"/>
              <a:t>kawasan Sinila (Jawa </a:t>
            </a:r>
          </a:p>
          <a:p>
            <a:r>
              <a:rPr lang="en-US" sz="1200"/>
              <a:t>Tengah) tahun 1979 menim</a:t>
            </a:r>
          </a:p>
          <a:p>
            <a:r>
              <a:rPr lang="en-US" sz="1200"/>
              <a:t>bulkan banyak korban jiwa. 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127875" y="4343400"/>
            <a:ext cx="201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0066FF"/>
                </a:solidFill>
              </a:rPr>
              <a:t>Dampak letusan abu </a:t>
            </a:r>
          </a:p>
          <a:p>
            <a:r>
              <a:rPr lang="en-US" sz="1200" i="1">
                <a:solidFill>
                  <a:srgbClr val="0066FF"/>
                </a:solidFill>
              </a:rPr>
              <a:t>G. Galunggung tahun 1982</a:t>
            </a:r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7772400" y="4038600"/>
            <a:ext cx="4572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7239000" y="6096000"/>
            <a:ext cx="228600" cy="4572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22539" name="Picture 3" descr="C:\Documents and Settings\Administrator\Desktop\foto letusan\05Nov2010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143000"/>
            <a:ext cx="3290888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4AA394A7-3EB9-4255-A76B-D390053793CD}" type="slidenum">
              <a:rPr lang="en-US" smtClean="0"/>
              <a:pPr algn="ctr">
                <a:defRPr/>
              </a:pPr>
              <a:t>15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i="1" smtClean="0"/>
              <a:t>CONTOH BAHAYA SEKUNDER</a:t>
            </a:r>
          </a:p>
        </p:txBody>
      </p:sp>
      <p:pic>
        <p:nvPicPr>
          <p:cNvPr id="23556" name="Picture 3" descr="longsor0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66800"/>
            <a:ext cx="4075113" cy="2782888"/>
          </a:xfrm>
        </p:spPr>
      </p:pic>
      <p:pic>
        <p:nvPicPr>
          <p:cNvPr id="23557" name="Picture 4" descr="mf-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4038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mf-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352800"/>
            <a:ext cx="41148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914400" y="6019800"/>
            <a:ext cx="739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d-ID" sz="1400" i="1"/>
              <a:t>          </a:t>
            </a:r>
            <a:r>
              <a:rPr lang="en-US" sz="1400" i="1"/>
              <a:t>Dampak aliran  lahar  G. Papandayan tahun 2002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6DF8024E-6964-488C-B9EA-2AD21E8B167A}" type="slidenum">
              <a:rPr lang="en-US" smtClean="0"/>
              <a:pPr algn="ctr">
                <a:defRPr/>
              </a:pPr>
              <a:t>16</a:t>
            </a:fld>
            <a:endParaRPr lang="en-US" smtClean="0"/>
          </a:p>
        </p:txBody>
      </p:sp>
      <p:sp>
        <p:nvSpPr>
          <p:cNvPr id="24579" name="Oval 21"/>
          <p:cNvSpPr>
            <a:spLocks noChangeArrowheads="1"/>
          </p:cNvSpPr>
          <p:nvPr/>
        </p:nvSpPr>
        <p:spPr bwMode="auto">
          <a:xfrm>
            <a:off x="1905000" y="4343400"/>
            <a:ext cx="31242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Kegiatan masy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Terbatas</a:t>
            </a:r>
            <a:endParaRPr lang="en-US" sz="240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4580" name="Line 29"/>
          <p:cNvSpPr>
            <a:spLocks noChangeShapeType="1"/>
          </p:cNvSpPr>
          <p:nvPr/>
        </p:nvSpPr>
        <p:spPr bwMode="auto">
          <a:xfrm flipV="1">
            <a:off x="533400" y="914400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0" y="3581400"/>
            <a:ext cx="1298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  <a:latin typeface="Times New Roman" pitchFamily="18" charset="0"/>
              </a:rPr>
              <a:t>N</a:t>
            </a:r>
            <a:r>
              <a:rPr lang="id-ID" sz="2000">
                <a:solidFill>
                  <a:srgbClr val="0000FF"/>
                </a:solidFill>
                <a:latin typeface="Times New Roman" pitchFamily="18" charset="0"/>
              </a:rPr>
              <a:t>ORMAL</a:t>
            </a:r>
            <a:endParaRPr lang="en-US" sz="20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1676400" y="2590800"/>
            <a:ext cx="1646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  <a:latin typeface="Times New Roman" pitchFamily="18" charset="0"/>
              </a:rPr>
              <a:t>W</a:t>
            </a:r>
            <a:r>
              <a:rPr lang="id-ID" sz="2400">
                <a:solidFill>
                  <a:srgbClr val="00B050"/>
                </a:solidFill>
                <a:latin typeface="Times New Roman" pitchFamily="18" charset="0"/>
              </a:rPr>
              <a:t>ASPADA</a:t>
            </a:r>
            <a:endParaRPr lang="en-US" sz="240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4038600" y="1676400"/>
            <a:ext cx="115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latin typeface="Times New Roman" pitchFamily="18" charset="0"/>
              </a:rPr>
              <a:t>S</a:t>
            </a:r>
            <a:r>
              <a:rPr lang="id-ID" sz="2400">
                <a:solidFill>
                  <a:srgbClr val="FFC000"/>
                </a:solidFill>
                <a:latin typeface="Times New Roman" pitchFamily="18" charset="0"/>
              </a:rPr>
              <a:t>IAGA</a:t>
            </a:r>
            <a:endParaRPr lang="en-US" sz="240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6172200" y="533400"/>
            <a:ext cx="1100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id-ID" sz="2400">
                <a:solidFill>
                  <a:srgbClr val="FF0000"/>
                </a:solidFill>
                <a:latin typeface="Times New Roman" pitchFamily="18" charset="0"/>
              </a:rPr>
              <a:t>WAS</a:t>
            </a:r>
            <a:endParaRPr 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465" name="Text Box 10"/>
          <p:cNvSpPr txBox="1">
            <a:spLocks noChangeArrowheads="1"/>
          </p:cNvSpPr>
          <p:nvPr/>
        </p:nvSpPr>
        <p:spPr bwMode="auto">
          <a:xfrm>
            <a:off x="0" y="4267200"/>
            <a:ext cx="19812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>
                <a:solidFill>
                  <a:srgbClr val="0000FF"/>
                </a:solidFill>
                <a:latin typeface="Times New Roman" pitchFamily="18" charset="0"/>
              </a:rPr>
              <a:t>Tdk ada gejala peningkatan</a:t>
            </a:r>
            <a:endParaRPr lang="en-US" sz="24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1828800" y="3276600"/>
            <a:ext cx="23622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rgbClr val="00B050"/>
                </a:solidFill>
                <a:latin typeface="Arial Narrow" pitchFamily="34" charset="0"/>
              </a:rPr>
              <a:t>Terjadi peningkatan kegiatan vulkanis </a:t>
            </a:r>
            <a:endParaRPr lang="en-US" sz="2400" dirty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228600" y="228600"/>
            <a:ext cx="5276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PERINGATAN DINI LETUSAN GUNUNGAPI</a:t>
            </a:r>
          </a:p>
          <a:p>
            <a:pPr>
              <a:defRPr/>
            </a:pPr>
            <a:r>
              <a:rPr lang="id-ID" sz="2400" dirty="0">
                <a:latin typeface="Arial Narrow" pitchFamily="34" charset="0"/>
              </a:rPr>
              <a:t>Tingkatan Status Aktivitas Gunungapi</a:t>
            </a:r>
          </a:p>
          <a:p>
            <a:pPr>
              <a:defRPr/>
            </a:pPr>
            <a:r>
              <a:rPr lang="id-ID" sz="2400" dirty="0">
                <a:latin typeface="Arial Narrow" pitchFamily="34" charset="0"/>
              </a:rPr>
              <a:t>Dan Respon Masyarakat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19468" name="Text Box 20"/>
          <p:cNvSpPr txBox="1">
            <a:spLocks noChangeArrowheads="1"/>
          </p:cNvSpPr>
          <p:nvPr/>
        </p:nvSpPr>
        <p:spPr bwMode="auto">
          <a:xfrm>
            <a:off x="6477000" y="1143000"/>
            <a:ext cx="26670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400">
                <a:solidFill>
                  <a:srgbClr val="FF0000"/>
                </a:solidFill>
                <a:latin typeface="Times New Roman" pitchFamily="18" charset="0"/>
              </a:rPr>
              <a:t>Ada gejala menuju letusan utama</a:t>
            </a:r>
            <a:endParaRPr 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4589" name="Oval 22"/>
          <p:cNvSpPr>
            <a:spLocks noChangeArrowheads="1"/>
          </p:cNvSpPr>
          <p:nvPr/>
        </p:nvSpPr>
        <p:spPr bwMode="auto">
          <a:xfrm>
            <a:off x="4495800" y="3276600"/>
            <a:ext cx="30480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Tidak melakukan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aktivitas </a:t>
            </a:r>
          </a:p>
          <a:p>
            <a:pPr algn="ctr"/>
            <a:r>
              <a:rPr lang="id-ID" sz="2400">
                <a:solidFill>
                  <a:srgbClr val="000099"/>
                </a:solidFill>
                <a:latin typeface="Arial Narrow" pitchFamily="34" charset="0"/>
              </a:rPr>
              <a:t>di area terancam</a:t>
            </a:r>
          </a:p>
        </p:txBody>
      </p:sp>
      <p:sp>
        <p:nvSpPr>
          <p:cNvPr id="24590" name="Oval 23"/>
          <p:cNvSpPr>
            <a:spLocks noChangeArrowheads="1"/>
          </p:cNvSpPr>
          <p:nvPr/>
        </p:nvSpPr>
        <p:spPr bwMode="auto">
          <a:xfrm>
            <a:off x="6934200" y="1905000"/>
            <a:ext cx="2209800" cy="1447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2400">
                <a:solidFill>
                  <a:srgbClr val="000099"/>
                </a:solidFill>
                <a:latin typeface="Times New Roman" pitchFamily="18" charset="0"/>
              </a:rPr>
              <a:t>Pengungsian</a:t>
            </a:r>
            <a:endParaRPr lang="en-US" sz="24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4591" name="Line 25"/>
          <p:cNvSpPr>
            <a:spLocks noChangeShapeType="1"/>
          </p:cNvSpPr>
          <p:nvPr/>
        </p:nvSpPr>
        <p:spPr bwMode="auto">
          <a:xfrm flipH="1" flipV="1">
            <a:off x="4953000" y="5791200"/>
            <a:ext cx="990600" cy="381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26"/>
          <p:cNvSpPr>
            <a:spLocks noChangeShapeType="1"/>
          </p:cNvSpPr>
          <p:nvPr/>
        </p:nvSpPr>
        <p:spPr bwMode="auto">
          <a:xfrm flipH="1" flipV="1">
            <a:off x="6294438" y="5410200"/>
            <a:ext cx="46037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4191000" y="2133600"/>
            <a:ext cx="2667000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sz="2000" dirty="0">
                <a:solidFill>
                  <a:srgbClr val="FFC000"/>
                </a:solidFill>
                <a:latin typeface="Arial Narrow" pitchFamily="34" charset="0"/>
              </a:rPr>
              <a:t>Ada prakiraan aktivitas akan berlanjut ke letusan</a:t>
            </a:r>
            <a:endParaRPr lang="en-US" sz="2000" dirty="0">
              <a:solidFill>
                <a:srgbClr val="FFC000"/>
              </a:solidFill>
              <a:latin typeface="Arial Narrow" pitchFamily="34" charset="0"/>
            </a:endParaRPr>
          </a:p>
        </p:txBody>
      </p:sp>
      <p:sp>
        <p:nvSpPr>
          <p:cNvPr id="24595" name="Line 26"/>
          <p:cNvSpPr>
            <a:spLocks noChangeShapeType="1"/>
          </p:cNvSpPr>
          <p:nvPr/>
        </p:nvSpPr>
        <p:spPr bwMode="auto">
          <a:xfrm flipV="1">
            <a:off x="6781800" y="3429000"/>
            <a:ext cx="1447800" cy="2819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4596" name="Picture 2" descr="jadi_5"/>
          <p:cNvPicPr>
            <a:picLocks noChangeAspect="1" noChangeArrowheads="1"/>
          </p:cNvPicPr>
          <p:nvPr/>
        </p:nvPicPr>
        <p:blipFill>
          <a:blip r:embed="rId2"/>
          <a:srcRect l="1990" r="26421"/>
          <a:stretch>
            <a:fillRect/>
          </a:stretch>
        </p:blipFill>
        <p:spPr bwMode="auto">
          <a:xfrm>
            <a:off x="7391400" y="4979988"/>
            <a:ext cx="1752600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7" name="Text Box 24"/>
          <p:cNvSpPr txBox="1">
            <a:spLocks noChangeArrowheads="1"/>
          </p:cNvSpPr>
          <p:nvPr/>
        </p:nvSpPr>
        <p:spPr bwMode="auto">
          <a:xfrm>
            <a:off x="4510088" y="6096000"/>
            <a:ext cx="4633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3300"/>
                </a:solidFill>
                <a:latin typeface="Times New Roman" pitchFamily="18" charset="0"/>
              </a:rPr>
              <a:t>PETA</a:t>
            </a:r>
            <a:r>
              <a:rPr lang="id-ID" sz="2000">
                <a:solidFill>
                  <a:srgbClr val="FF3300"/>
                </a:solidFill>
                <a:latin typeface="Times New Roman" pitchFamily="18" charset="0"/>
              </a:rPr>
              <a:t> KAWASAN RAWAN BENCANA</a:t>
            </a:r>
            <a:endParaRPr lang="en-US" sz="200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desain jaringa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54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40175" y="0"/>
            <a:ext cx="52800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SISTEM PEMANTAUAN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867400" y="2592388"/>
          <a:ext cx="3117850" cy="4138612"/>
        </p:xfrm>
        <a:graphic>
          <a:graphicData uri="http://schemas.openxmlformats.org/presentationml/2006/ole">
            <p:oleObj spid="_x0000_s1026" name="Graph" r:id="rId4" imgW="2907360" imgH="3859200" progId="">
              <p:embed/>
            </p:oleObj>
          </a:graphicData>
        </a:graphic>
      </p:graphicFrame>
      <p:pic>
        <p:nvPicPr>
          <p:cNvPr id="7" name="Picture 4" descr="DSCN03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762000"/>
            <a:ext cx="2373313" cy="1779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DSCN02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4800600"/>
            <a:ext cx="2347912" cy="1761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25604" name="Picture 4" descr="gabung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818FC099-08F0-48F3-AEF3-E74A5752C056}" type="slidenum">
              <a:rPr lang="en-US" smtClean="0"/>
              <a:pPr algn="ctr">
                <a:defRPr/>
              </a:pPr>
              <a:t>19</a:t>
            </a:fld>
            <a:endParaRPr lang="en-US" smtClean="0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1524000" y="762000"/>
            <a:ext cx="4800600" cy="914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omic Sans MS" pitchFamily="66" charset="0"/>
              </a:rPr>
              <a:t>POS PENGAMATAN GUNUNGAPI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2133600" y="19812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KA-SUBID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2133600" y="28956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KA-BID</a:t>
            </a: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2133600" y="40386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KA-PVMBG</a:t>
            </a: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2133600" y="49530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KA-BG</a:t>
            </a:r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4648200" y="28956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BUPATI</a:t>
            </a:r>
          </a:p>
          <a:p>
            <a:pPr algn="ctr"/>
            <a:r>
              <a:rPr lang="en-US" sz="1400">
                <a:latin typeface="Comic Sans MS" pitchFamily="66" charset="0"/>
              </a:rPr>
              <a:t>(SATLAK)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4648200" y="40386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GUBERNUR</a:t>
            </a:r>
          </a:p>
          <a:p>
            <a:pPr algn="ctr"/>
            <a:r>
              <a:rPr lang="en-US" sz="1400">
                <a:latin typeface="Comic Sans MS" pitchFamily="66" charset="0"/>
              </a:rPr>
              <a:t>(SATKORLAK)</a:t>
            </a: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4648200" y="4953000"/>
            <a:ext cx="18288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omic Sans MS" pitchFamily="66" charset="0"/>
              </a:rPr>
              <a:t>BAKORNAS</a:t>
            </a:r>
          </a:p>
          <a:p>
            <a:pPr algn="ctr"/>
            <a:r>
              <a:rPr lang="en-US" sz="1400">
                <a:latin typeface="Comic Sans MS" pitchFamily="66" charset="0"/>
              </a:rPr>
              <a:t>PBP</a:t>
            </a:r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4648200" y="5715000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300">
                <a:latin typeface="Comic Sans MS" pitchFamily="66" charset="0"/>
              </a:rPr>
              <a:t>S-H. AIRPORT</a:t>
            </a:r>
          </a:p>
          <a:p>
            <a:pPr algn="ctr"/>
            <a:r>
              <a:rPr lang="en-US" sz="1300">
                <a:latin typeface="Comic Sans MS" pitchFamily="66" charset="0"/>
              </a:rPr>
              <a:t>MET. OFFICE</a:t>
            </a:r>
          </a:p>
          <a:p>
            <a:pPr algn="ctr"/>
            <a:r>
              <a:rPr lang="en-US" sz="1300">
                <a:latin typeface="Comic Sans MS" pitchFamily="66" charset="0"/>
              </a:rPr>
              <a:t>DIRECT OF</a:t>
            </a:r>
          </a:p>
          <a:p>
            <a:pPr algn="ctr"/>
            <a:r>
              <a:rPr lang="en-US" sz="1300">
                <a:latin typeface="Comic Sans MS" pitchFamily="66" charset="0"/>
              </a:rPr>
              <a:t>AVIATION SAFETY</a:t>
            </a:r>
          </a:p>
        </p:txBody>
      </p:sp>
      <p:sp>
        <p:nvSpPr>
          <p:cNvPr id="26636" name="Rectangle 11"/>
          <p:cNvSpPr>
            <a:spLocks noChangeArrowheads="1"/>
          </p:cNvSpPr>
          <p:nvPr/>
        </p:nvSpPr>
        <p:spPr bwMode="auto">
          <a:xfrm>
            <a:off x="6248400" y="1828800"/>
            <a:ext cx="2590800" cy="6858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>
                <a:solidFill>
                  <a:schemeClr val="bg1"/>
                </a:solidFill>
                <a:latin typeface="Comic Sans MS" pitchFamily="66" charset="0"/>
              </a:rPr>
              <a:t>AIRPORT TERDEKAT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Comic Sans MS" pitchFamily="66" charset="0"/>
              </a:rPr>
              <a:t>DAN INSTANSI TERKAIT</a:t>
            </a:r>
          </a:p>
        </p:txBody>
      </p:sp>
      <p:sp>
        <p:nvSpPr>
          <p:cNvPr id="26637" name="Oval 12"/>
          <p:cNvSpPr>
            <a:spLocks noChangeArrowheads="1"/>
          </p:cNvSpPr>
          <p:nvPr/>
        </p:nvSpPr>
        <p:spPr bwMode="auto">
          <a:xfrm>
            <a:off x="6934200" y="3200400"/>
            <a:ext cx="1600200" cy="1524000"/>
          </a:xfrm>
          <a:prstGeom prst="ellipse">
            <a:avLst/>
          </a:pr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300">
                <a:latin typeface="Comic Sans MS" pitchFamily="66" charset="0"/>
              </a:rPr>
              <a:t>MASYARAKAT</a:t>
            </a:r>
          </a:p>
          <a:p>
            <a:pPr algn="ctr"/>
            <a:r>
              <a:rPr lang="en-US" sz="1300">
                <a:latin typeface="Comic Sans MS" pitchFamily="66" charset="0"/>
              </a:rPr>
              <a:t>DI SEKITAR</a:t>
            </a:r>
          </a:p>
          <a:p>
            <a:pPr algn="ctr"/>
            <a:r>
              <a:rPr lang="en-US" sz="1300">
                <a:latin typeface="Comic Sans MS" pitchFamily="66" charset="0"/>
              </a:rPr>
              <a:t>GUNUNGAPI</a:t>
            </a:r>
          </a:p>
        </p:txBody>
      </p:sp>
      <p:sp>
        <p:nvSpPr>
          <p:cNvPr id="26638" name="Line 13"/>
          <p:cNvSpPr>
            <a:spLocks noChangeShapeType="1"/>
          </p:cNvSpPr>
          <p:nvPr/>
        </p:nvSpPr>
        <p:spPr bwMode="auto">
          <a:xfrm>
            <a:off x="4267200" y="32766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9" name="Line 14"/>
          <p:cNvSpPr>
            <a:spLocks noChangeShapeType="1"/>
          </p:cNvSpPr>
          <p:nvPr/>
        </p:nvSpPr>
        <p:spPr bwMode="auto">
          <a:xfrm>
            <a:off x="4267200" y="43434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0" name="Line 15"/>
          <p:cNvSpPr>
            <a:spLocks noChangeShapeType="1"/>
          </p:cNvSpPr>
          <p:nvPr/>
        </p:nvSpPr>
        <p:spPr bwMode="auto">
          <a:xfrm>
            <a:off x="4267200" y="52578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1" name="Line 16"/>
          <p:cNvSpPr>
            <a:spLocks noChangeShapeType="1"/>
          </p:cNvSpPr>
          <p:nvPr/>
        </p:nvSpPr>
        <p:spPr bwMode="auto">
          <a:xfrm>
            <a:off x="4267200" y="62484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6477000" y="43434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Line 18"/>
          <p:cNvSpPr>
            <a:spLocks noChangeShapeType="1"/>
          </p:cNvSpPr>
          <p:nvPr/>
        </p:nvSpPr>
        <p:spPr bwMode="auto">
          <a:xfrm>
            <a:off x="6629400" y="37338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Line 19"/>
          <p:cNvSpPr>
            <a:spLocks noChangeShapeType="1"/>
          </p:cNvSpPr>
          <p:nvPr/>
        </p:nvSpPr>
        <p:spPr bwMode="auto">
          <a:xfrm>
            <a:off x="5867400" y="22098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Line 20"/>
          <p:cNvSpPr>
            <a:spLocks noChangeShapeType="1"/>
          </p:cNvSpPr>
          <p:nvPr/>
        </p:nvSpPr>
        <p:spPr bwMode="auto">
          <a:xfrm>
            <a:off x="5867400" y="1676400"/>
            <a:ext cx="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Line 21"/>
          <p:cNvSpPr>
            <a:spLocks noChangeShapeType="1"/>
          </p:cNvSpPr>
          <p:nvPr/>
        </p:nvSpPr>
        <p:spPr bwMode="auto">
          <a:xfrm>
            <a:off x="5486400" y="34290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Line 22"/>
          <p:cNvSpPr>
            <a:spLocks noChangeShapeType="1"/>
          </p:cNvSpPr>
          <p:nvPr/>
        </p:nvSpPr>
        <p:spPr bwMode="auto">
          <a:xfrm>
            <a:off x="5486400" y="1676400"/>
            <a:ext cx="0" cy="12192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Line 23"/>
          <p:cNvSpPr>
            <a:spLocks noChangeShapeType="1"/>
          </p:cNvSpPr>
          <p:nvPr/>
        </p:nvSpPr>
        <p:spPr bwMode="auto">
          <a:xfrm>
            <a:off x="5105400" y="1676400"/>
            <a:ext cx="0" cy="12192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Line 24"/>
          <p:cNvSpPr>
            <a:spLocks noChangeShapeType="1"/>
          </p:cNvSpPr>
          <p:nvPr/>
        </p:nvSpPr>
        <p:spPr bwMode="auto">
          <a:xfrm>
            <a:off x="2438400" y="2514600"/>
            <a:ext cx="0" cy="3810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0" name="Line 25"/>
          <p:cNvSpPr>
            <a:spLocks noChangeShapeType="1"/>
          </p:cNvSpPr>
          <p:nvPr/>
        </p:nvSpPr>
        <p:spPr bwMode="auto">
          <a:xfrm>
            <a:off x="2438400" y="3429000"/>
            <a:ext cx="0" cy="6096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1" name="Line 26"/>
          <p:cNvSpPr>
            <a:spLocks noChangeShapeType="1"/>
          </p:cNvSpPr>
          <p:nvPr/>
        </p:nvSpPr>
        <p:spPr bwMode="auto">
          <a:xfrm>
            <a:off x="2438400" y="4572000"/>
            <a:ext cx="0" cy="3810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Line 27"/>
          <p:cNvSpPr>
            <a:spLocks noChangeShapeType="1"/>
          </p:cNvSpPr>
          <p:nvPr/>
        </p:nvSpPr>
        <p:spPr bwMode="auto">
          <a:xfrm>
            <a:off x="2971800" y="3429000"/>
            <a:ext cx="0" cy="609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3" name="Line 28"/>
          <p:cNvSpPr>
            <a:spLocks noChangeShapeType="1"/>
          </p:cNvSpPr>
          <p:nvPr/>
        </p:nvSpPr>
        <p:spPr bwMode="auto">
          <a:xfrm>
            <a:off x="3505200" y="34290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4" name="Line 29"/>
          <p:cNvSpPr>
            <a:spLocks noChangeShapeType="1"/>
          </p:cNvSpPr>
          <p:nvPr/>
        </p:nvSpPr>
        <p:spPr bwMode="auto">
          <a:xfrm>
            <a:off x="2971800" y="4572000"/>
            <a:ext cx="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30"/>
          <p:cNvSpPr>
            <a:spLocks noChangeShapeType="1"/>
          </p:cNvSpPr>
          <p:nvPr/>
        </p:nvSpPr>
        <p:spPr bwMode="auto">
          <a:xfrm>
            <a:off x="3505200" y="45720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Line 31"/>
          <p:cNvSpPr>
            <a:spLocks noChangeShapeType="1"/>
          </p:cNvSpPr>
          <p:nvPr/>
        </p:nvSpPr>
        <p:spPr bwMode="auto">
          <a:xfrm>
            <a:off x="2971800" y="2514600"/>
            <a:ext cx="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7" name="Line 32"/>
          <p:cNvSpPr>
            <a:spLocks noChangeShapeType="1"/>
          </p:cNvSpPr>
          <p:nvPr/>
        </p:nvSpPr>
        <p:spPr bwMode="auto">
          <a:xfrm>
            <a:off x="3505200" y="25146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8" name="Line 33"/>
          <p:cNvSpPr>
            <a:spLocks noChangeShapeType="1"/>
          </p:cNvSpPr>
          <p:nvPr/>
        </p:nvSpPr>
        <p:spPr bwMode="auto">
          <a:xfrm flipV="1">
            <a:off x="4267200" y="3276600"/>
            <a:ext cx="0" cy="297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Line 34"/>
          <p:cNvSpPr>
            <a:spLocks noChangeShapeType="1"/>
          </p:cNvSpPr>
          <p:nvPr/>
        </p:nvSpPr>
        <p:spPr bwMode="auto">
          <a:xfrm>
            <a:off x="3962400" y="43434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0" name="Line 35"/>
          <p:cNvSpPr>
            <a:spLocks noChangeShapeType="1"/>
          </p:cNvSpPr>
          <p:nvPr/>
        </p:nvSpPr>
        <p:spPr bwMode="auto">
          <a:xfrm>
            <a:off x="4267200" y="3048000"/>
            <a:ext cx="381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1" name="Line 36"/>
          <p:cNvSpPr>
            <a:spLocks noChangeShapeType="1"/>
          </p:cNvSpPr>
          <p:nvPr/>
        </p:nvSpPr>
        <p:spPr bwMode="auto">
          <a:xfrm>
            <a:off x="3962400" y="30480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2" name="Line 37"/>
          <p:cNvSpPr>
            <a:spLocks noChangeShapeType="1"/>
          </p:cNvSpPr>
          <p:nvPr/>
        </p:nvSpPr>
        <p:spPr bwMode="auto">
          <a:xfrm>
            <a:off x="6477000" y="3048000"/>
            <a:ext cx="152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3" name="Line 38"/>
          <p:cNvSpPr>
            <a:spLocks noChangeShapeType="1"/>
          </p:cNvSpPr>
          <p:nvPr/>
        </p:nvSpPr>
        <p:spPr bwMode="auto">
          <a:xfrm>
            <a:off x="6629400" y="3048000"/>
            <a:ext cx="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4" name="Line 39"/>
          <p:cNvSpPr>
            <a:spLocks noChangeShapeType="1"/>
          </p:cNvSpPr>
          <p:nvPr/>
        </p:nvSpPr>
        <p:spPr bwMode="auto">
          <a:xfrm>
            <a:off x="5867400" y="2590800"/>
            <a:ext cx="1828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Line 40"/>
          <p:cNvSpPr>
            <a:spLocks noChangeShapeType="1"/>
          </p:cNvSpPr>
          <p:nvPr/>
        </p:nvSpPr>
        <p:spPr bwMode="auto">
          <a:xfrm>
            <a:off x="7696200" y="2590800"/>
            <a:ext cx="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6" name="Line 41"/>
          <p:cNvSpPr>
            <a:spLocks noChangeShapeType="1"/>
          </p:cNvSpPr>
          <p:nvPr/>
        </p:nvSpPr>
        <p:spPr bwMode="auto">
          <a:xfrm>
            <a:off x="1676400" y="1676400"/>
            <a:ext cx="0" cy="274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7" name="Line 42"/>
          <p:cNvSpPr>
            <a:spLocks noChangeShapeType="1"/>
          </p:cNvSpPr>
          <p:nvPr/>
        </p:nvSpPr>
        <p:spPr bwMode="auto">
          <a:xfrm>
            <a:off x="1676400" y="44196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8" name="Line 43"/>
          <p:cNvSpPr>
            <a:spLocks noChangeShapeType="1"/>
          </p:cNvSpPr>
          <p:nvPr/>
        </p:nvSpPr>
        <p:spPr bwMode="auto">
          <a:xfrm>
            <a:off x="1676400" y="32766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9" name="Line 44"/>
          <p:cNvSpPr>
            <a:spLocks noChangeShapeType="1"/>
          </p:cNvSpPr>
          <p:nvPr/>
        </p:nvSpPr>
        <p:spPr bwMode="auto">
          <a:xfrm>
            <a:off x="1676400" y="23622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0" name="Line 45"/>
          <p:cNvSpPr>
            <a:spLocks noChangeShapeType="1"/>
          </p:cNvSpPr>
          <p:nvPr/>
        </p:nvSpPr>
        <p:spPr bwMode="auto">
          <a:xfrm>
            <a:off x="1828800" y="1676400"/>
            <a:ext cx="0" cy="2514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71" name="Line 46"/>
          <p:cNvSpPr>
            <a:spLocks noChangeShapeType="1"/>
          </p:cNvSpPr>
          <p:nvPr/>
        </p:nvSpPr>
        <p:spPr bwMode="auto">
          <a:xfrm>
            <a:off x="1828800" y="41910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2" name="Line 47"/>
          <p:cNvSpPr>
            <a:spLocks noChangeShapeType="1"/>
          </p:cNvSpPr>
          <p:nvPr/>
        </p:nvSpPr>
        <p:spPr bwMode="auto">
          <a:xfrm>
            <a:off x="1828800" y="30480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3" name="Line 48"/>
          <p:cNvSpPr>
            <a:spLocks noChangeShapeType="1"/>
          </p:cNvSpPr>
          <p:nvPr/>
        </p:nvSpPr>
        <p:spPr bwMode="auto">
          <a:xfrm>
            <a:off x="1828800" y="2133600"/>
            <a:ext cx="3048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Text Box 49"/>
          <p:cNvSpPr txBox="1">
            <a:spLocks noChangeArrowheads="1"/>
          </p:cNvSpPr>
          <p:nvPr/>
        </p:nvSpPr>
        <p:spPr bwMode="auto">
          <a:xfrm>
            <a:off x="304800" y="5638800"/>
            <a:ext cx="1377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KETERANGAN :</a:t>
            </a:r>
          </a:p>
        </p:txBody>
      </p:sp>
      <p:sp>
        <p:nvSpPr>
          <p:cNvPr id="26675" name="Line 50"/>
          <p:cNvSpPr>
            <a:spLocks noChangeShapeType="1"/>
          </p:cNvSpPr>
          <p:nvPr/>
        </p:nvSpPr>
        <p:spPr bwMode="auto">
          <a:xfrm>
            <a:off x="381000" y="6057900"/>
            <a:ext cx="4572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6" name="Line 51"/>
          <p:cNvSpPr>
            <a:spLocks noChangeShapeType="1"/>
          </p:cNvSpPr>
          <p:nvPr/>
        </p:nvSpPr>
        <p:spPr bwMode="auto">
          <a:xfrm>
            <a:off x="381000" y="6286500"/>
            <a:ext cx="45720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7" name="Line 52"/>
          <p:cNvSpPr>
            <a:spLocks noChangeShapeType="1"/>
          </p:cNvSpPr>
          <p:nvPr/>
        </p:nvSpPr>
        <p:spPr bwMode="auto">
          <a:xfrm>
            <a:off x="381000" y="66294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8" name="Text Box 53"/>
          <p:cNvSpPr txBox="1">
            <a:spLocks noChangeArrowheads="1"/>
          </p:cNvSpPr>
          <p:nvPr/>
        </p:nvSpPr>
        <p:spPr bwMode="auto">
          <a:xfrm>
            <a:off x="1128713" y="5943600"/>
            <a:ext cx="191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TINGKAT I (NORMAL)</a:t>
            </a:r>
          </a:p>
        </p:txBody>
      </p:sp>
      <p:sp>
        <p:nvSpPr>
          <p:cNvPr id="26679" name="Text Box 54"/>
          <p:cNvSpPr txBox="1">
            <a:spLocks noChangeArrowheads="1"/>
          </p:cNvSpPr>
          <p:nvPr/>
        </p:nvSpPr>
        <p:spPr bwMode="auto">
          <a:xfrm>
            <a:off x="1143000" y="6164263"/>
            <a:ext cx="279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mic Sans MS" pitchFamily="66" charset="0"/>
              </a:rPr>
              <a:t>TINGKAT II/III (WASPADA DAN</a:t>
            </a:r>
          </a:p>
          <a:p>
            <a:r>
              <a:rPr lang="en-US" sz="1200">
                <a:latin typeface="Comic Sans MS" pitchFamily="66" charset="0"/>
              </a:rPr>
              <a:t>SIAGA)</a:t>
            </a:r>
          </a:p>
        </p:txBody>
      </p:sp>
      <p:sp>
        <p:nvSpPr>
          <p:cNvPr id="26680" name="Text Box 55"/>
          <p:cNvSpPr txBox="1">
            <a:spLocks noChangeArrowheads="1"/>
          </p:cNvSpPr>
          <p:nvPr/>
        </p:nvSpPr>
        <p:spPr bwMode="auto">
          <a:xfrm>
            <a:off x="1497013" y="228600"/>
            <a:ext cx="6275387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2"/>
                </a:solidFill>
                <a:latin typeface="Comic Sans MS" pitchFamily="66" charset="0"/>
              </a:rPr>
              <a:t>ALUR INFORMASI PENINGKATAN KEGIATAN GUNUNGAPI</a:t>
            </a:r>
          </a:p>
        </p:txBody>
      </p:sp>
      <p:sp>
        <p:nvSpPr>
          <p:cNvPr id="26681" name="Text Box 56"/>
          <p:cNvSpPr txBox="1">
            <a:spLocks noChangeArrowheads="1"/>
          </p:cNvSpPr>
          <p:nvPr/>
        </p:nvSpPr>
        <p:spPr bwMode="auto">
          <a:xfrm>
            <a:off x="1130300" y="6545263"/>
            <a:ext cx="2070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Comic Sans MS" pitchFamily="66" charset="0"/>
              </a:rPr>
              <a:t>TINGKAT IV (AWAS)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fld id="{262B5B29-77EB-4B6D-85ED-C42960C780B5}" type="slidenum">
              <a:rPr lang="en-US" smtClean="0"/>
              <a:pPr algn="ctr">
                <a:defRPr/>
              </a:pPr>
              <a:t>20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542925"/>
            <a:ext cx="7429500" cy="317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smtClean="0"/>
              <a:t>SOSIALISASI LETUSAN GUNUNGAPI</a:t>
            </a:r>
          </a:p>
        </p:txBody>
      </p:sp>
      <p:pic>
        <p:nvPicPr>
          <p:cNvPr id="27652" name="Picture 3" descr="DSCN45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6288" y="3109913"/>
            <a:ext cx="4529137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P10100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" y="1390650"/>
            <a:ext cx="44958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4786313" y="1685925"/>
            <a:ext cx="30480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Talk Show “Coffee Break”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/>
              <a:t>di TVRI Yogyakarta</a:t>
            </a:r>
          </a:p>
        </p:txBody>
      </p:sp>
      <p:cxnSp>
        <p:nvCxnSpPr>
          <p:cNvPr id="27655" name="AutoShape 6"/>
          <p:cNvCxnSpPr>
            <a:cxnSpLocks noChangeShapeType="1"/>
          </p:cNvCxnSpPr>
          <p:nvPr/>
        </p:nvCxnSpPr>
        <p:spPr bwMode="auto">
          <a:xfrm flipH="1">
            <a:off x="4643438" y="1989138"/>
            <a:ext cx="3186112" cy="508000"/>
          </a:xfrm>
          <a:prstGeom prst="bentConnector3">
            <a:avLst>
              <a:gd name="adj1" fmla="val -23968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138113" y="4886325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Langsung pada masyarakat</a:t>
            </a:r>
          </a:p>
        </p:txBody>
      </p:sp>
      <p:cxnSp>
        <p:nvCxnSpPr>
          <p:cNvPr id="27657" name="AutoShape 8"/>
          <p:cNvCxnSpPr>
            <a:cxnSpLocks noChangeShapeType="1"/>
          </p:cNvCxnSpPr>
          <p:nvPr/>
        </p:nvCxnSpPr>
        <p:spPr bwMode="auto">
          <a:xfrm flipV="1">
            <a:off x="214313" y="5029200"/>
            <a:ext cx="4281487" cy="542925"/>
          </a:xfrm>
          <a:prstGeom prst="bentConnector3">
            <a:avLst>
              <a:gd name="adj1" fmla="val 76269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ti-hati naik kereta api, rel gantung Akibat Gerakan Tanah mengancam anda (Foto Sumaryono, Malangbong 24 Februari 200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4959044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810000"/>
            <a:ext cx="5181600" cy="13691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MITIGASI BENCANA GERAKAN TANAH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Zona Indones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9091613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92100" y="838200"/>
            <a:ext cx="872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PETA ZONA KERENTANAN GERAKAN TANAH INDONESIA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8153400" cy="58420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GERAKAN TANAH/TANAH LONGSOR</a:t>
            </a:r>
          </a:p>
        </p:txBody>
      </p:sp>
      <p:pic>
        <p:nvPicPr>
          <p:cNvPr id="7" name="Picture 6" descr="LONGSOR.JPG"/>
          <p:cNvPicPr>
            <a:picLocks noChangeAspect="1"/>
          </p:cNvPicPr>
          <p:nvPr/>
        </p:nvPicPr>
        <p:blipFill>
          <a:blip r:embed="rId2" cstate="print">
            <a:lum bright="-20000" contrast="9000"/>
          </a:blip>
          <a:stretch>
            <a:fillRect/>
          </a:stretch>
        </p:blipFill>
        <p:spPr>
          <a:xfrm>
            <a:off x="3581400" y="1828800"/>
            <a:ext cx="5326828" cy="48005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381000" y="1828800"/>
            <a:ext cx="4038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0" rIns="45720" bIns="0" anchor="b"/>
          <a:lstStyle/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GERAKAN TANAH ATAU BISA DISEBUT JUGA TANAH LONGSOR ADALAH BERPINDAHNYA BAHAN PEMBENTUK LERENG BERUPA BATU, TANAH, LUMPUR ATAU CAMPURAN SEMUANYA YANG BERGERAK </a:t>
            </a:r>
          </a:p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KE BAWAH ATAU </a:t>
            </a:r>
          </a:p>
          <a:p>
            <a:pPr>
              <a:defRPr/>
            </a:pPr>
            <a:r>
              <a:rPr lang="en-US" sz="24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  <a:cs typeface="Arial" charset="0"/>
              </a:rPr>
              <a:t>KELUAR DARI LERENG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9"/>
          <p:cNvSpPr txBox="1">
            <a:spLocks noChangeArrowheads="1"/>
          </p:cNvSpPr>
          <p:nvPr/>
        </p:nvSpPr>
        <p:spPr bwMode="auto">
          <a:xfrm>
            <a:off x="533400" y="22098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Verdana" pitchFamily="34" charset="0"/>
              </a:rPr>
              <a:t>PENGONTROL : </a:t>
            </a:r>
          </a:p>
        </p:txBody>
      </p:sp>
      <p:sp>
        <p:nvSpPr>
          <p:cNvPr id="31747" name="Text Box 10"/>
          <p:cNvSpPr txBox="1">
            <a:spLocks noChangeArrowheads="1"/>
          </p:cNvSpPr>
          <p:nvPr/>
        </p:nvSpPr>
        <p:spPr bwMode="auto">
          <a:xfrm>
            <a:off x="539750" y="4437063"/>
            <a:ext cx="1277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Verdana" pitchFamily="34" charset="0"/>
              </a:rPr>
              <a:t>PEMICU :</a:t>
            </a:r>
          </a:p>
        </p:txBody>
      </p:sp>
      <p:sp>
        <p:nvSpPr>
          <p:cNvPr id="31748" name="Text Box 11"/>
          <p:cNvSpPr txBox="1">
            <a:spLocks noChangeArrowheads="1"/>
          </p:cNvSpPr>
          <p:nvPr/>
        </p:nvSpPr>
        <p:spPr bwMode="auto">
          <a:xfrm>
            <a:off x="685800" y="2971800"/>
            <a:ext cx="472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Kelerengan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Jenis tanah atau batuan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Tataguna lahan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Hidrologi</a:t>
            </a:r>
          </a:p>
        </p:txBody>
      </p:sp>
      <p:sp>
        <p:nvSpPr>
          <p:cNvPr id="31749" name="Text Box 12"/>
          <p:cNvSpPr txBox="1">
            <a:spLocks noChangeArrowheads="1"/>
          </p:cNvSpPr>
          <p:nvPr/>
        </p:nvSpPr>
        <p:spPr bwMode="auto">
          <a:xfrm>
            <a:off x="685800" y="5207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Statis (Curah Hujan) </a:t>
            </a:r>
            <a:r>
              <a:rPr lang="en-US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 infiltrasi  naiknya m.a.t.</a:t>
            </a:r>
            <a:endParaRPr lang="en-US">
              <a:solidFill>
                <a:schemeClr val="hlink"/>
              </a:solidFill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en-US">
                <a:solidFill>
                  <a:schemeClr val="hlink"/>
                </a:solidFill>
                <a:latin typeface="Verdana" pitchFamily="34" charset="0"/>
              </a:rPr>
              <a:t> Dinamis (Getaran) </a:t>
            </a:r>
            <a:r>
              <a:rPr lang="en-US">
                <a:solidFill>
                  <a:schemeClr val="hlink"/>
                </a:solidFill>
                <a:latin typeface="Verdana" pitchFamily="34" charset="0"/>
                <a:sym typeface="Wingdings" pitchFamily="2" charset="2"/>
              </a:rPr>
              <a:t> gempa bumi  tekanan air pori berlebih</a:t>
            </a:r>
            <a:endParaRPr lang="en-US">
              <a:solidFill>
                <a:schemeClr val="hlink"/>
              </a:solidFill>
              <a:latin typeface="Verdana" pitchFamily="34" charset="0"/>
            </a:endParaRPr>
          </a:p>
        </p:txBody>
      </p:sp>
      <p:sp>
        <p:nvSpPr>
          <p:cNvPr id="31750" name="Text Box 15"/>
          <p:cNvSpPr txBox="1">
            <a:spLocks noChangeArrowheads="1"/>
          </p:cNvSpPr>
          <p:nvPr/>
        </p:nvSpPr>
        <p:spPr bwMode="auto">
          <a:xfrm>
            <a:off x="457200" y="25908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hlink"/>
                </a:solidFill>
                <a:latin typeface="Verdana" pitchFamily="34" charset="0"/>
              </a:rPr>
              <a:t> </a:t>
            </a:r>
            <a:r>
              <a:rPr lang="en-US">
                <a:latin typeface="Verdana" pitchFamily="34" charset="0"/>
              </a:rPr>
              <a:t>Faktor penyebab suatu lereng berpotensi mengalami gerakan tanah</a:t>
            </a:r>
          </a:p>
        </p:txBody>
      </p:sp>
      <p:sp>
        <p:nvSpPr>
          <p:cNvPr id="31751" name="Text Box 16"/>
          <p:cNvSpPr txBox="1">
            <a:spLocks noChangeArrowheads="1"/>
          </p:cNvSpPr>
          <p:nvPr/>
        </p:nvSpPr>
        <p:spPr bwMode="auto">
          <a:xfrm>
            <a:off x="457200" y="4749800"/>
            <a:ext cx="746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hlink"/>
                </a:solidFill>
                <a:latin typeface="Verdana" pitchFamily="34" charset="0"/>
              </a:rPr>
              <a:t> </a:t>
            </a:r>
            <a:r>
              <a:rPr lang="en-US">
                <a:latin typeface="Verdana" pitchFamily="34" charset="0"/>
              </a:rPr>
              <a:t>Faktor penyebab suatu (lereng) menjadi bergerak </a:t>
            </a:r>
          </a:p>
        </p:txBody>
      </p:sp>
      <p:sp>
        <p:nvSpPr>
          <p:cNvPr id="10" name="Rectangle 1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folHlink"/>
                </a:solidFill>
              </a:rPr>
              <a:t>FAKTOR-FAKTOR YANG </a:t>
            </a:r>
            <a:r>
              <a:rPr lang="en-US" sz="2800" dirty="0" smtClean="0">
                <a:solidFill>
                  <a:schemeClr val="folHlink"/>
                </a:solidFill>
              </a:rPr>
              <a:t>MENYEBABKAN TERJADINYA </a:t>
            </a:r>
            <a:r>
              <a:rPr lang="en-US" sz="2800" dirty="0">
                <a:solidFill>
                  <a:schemeClr val="folHlink"/>
                </a:solidFill>
              </a:rPr>
              <a:t>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 rot="20276039">
            <a:off x="3695700" y="1390650"/>
            <a:ext cx="2443163" cy="1085850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 rot="20276039">
            <a:off x="1838325" y="2224088"/>
            <a:ext cx="2443163" cy="931862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 rot="20276039">
            <a:off x="11113" y="3162300"/>
            <a:ext cx="2273300" cy="650875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23"/>
          <p:cNvSpPr>
            <a:spLocks noChangeArrowheads="1"/>
          </p:cNvSpPr>
          <p:nvPr/>
        </p:nvSpPr>
        <p:spPr bwMode="auto">
          <a:xfrm>
            <a:off x="6732588" y="1909763"/>
            <a:ext cx="2209800" cy="1447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latin typeface="Calibri" pitchFamily="34" charset="0"/>
              <a:cs typeface="Arial" charset="0"/>
            </a:endParaRPr>
          </a:p>
        </p:txBody>
      </p:sp>
      <p:sp>
        <p:nvSpPr>
          <p:cNvPr id="8" name="Oval 21"/>
          <p:cNvSpPr>
            <a:spLocks noChangeArrowheads="1"/>
          </p:cNvSpPr>
          <p:nvPr/>
        </p:nvSpPr>
        <p:spPr bwMode="auto">
          <a:xfrm>
            <a:off x="2555875" y="3789363"/>
            <a:ext cx="2570163" cy="172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latin typeface="Arial Narrow" pitchFamily="34" charset="0"/>
              <a:cs typeface="Arial" charset="0"/>
            </a:endParaRP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 rot="-1364224">
            <a:off x="-73025" y="3300413"/>
            <a:ext cx="207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400" b="1">
                <a:solidFill>
                  <a:srgbClr val="00B0F0"/>
                </a:solidFill>
                <a:latin typeface="Calibri" pitchFamily="34" charset="0"/>
              </a:rPr>
              <a:t>Sangat Rendah</a:t>
            </a:r>
            <a:endParaRPr lang="en-US" sz="2400" b="1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2362200" y="2362200"/>
            <a:ext cx="1295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B050"/>
                </a:solidFill>
                <a:latin typeface="Calibri" pitchFamily="34" charset="0"/>
              </a:rPr>
              <a:t>R</a:t>
            </a:r>
            <a:r>
              <a:rPr lang="id-ID" sz="2400" b="1">
                <a:solidFill>
                  <a:srgbClr val="00B050"/>
                </a:solidFill>
                <a:latin typeface="Calibri" pitchFamily="34" charset="0"/>
              </a:rPr>
              <a:t>endah</a:t>
            </a:r>
            <a:endParaRPr lang="en-US" sz="2400" b="1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32777" name="Text Box 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600200"/>
            <a:ext cx="1579563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8" name="Text Box 11"/>
          <p:cNvSpPr txBox="1">
            <a:spLocks noChangeArrowheads="1"/>
          </p:cNvSpPr>
          <p:nvPr/>
        </p:nvSpPr>
        <p:spPr bwMode="auto">
          <a:xfrm>
            <a:off x="2947988" y="4113213"/>
            <a:ext cx="19288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Gerakan tanah bisa terjadi jika ada gangguan lereng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>
            <a:off x="228600" y="228600"/>
            <a:ext cx="520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400" b="1">
                <a:latin typeface="Arial Narrow" pitchFamily="34" charset="0"/>
              </a:rPr>
              <a:t>Tingkatan Kerentanan Gerakan Tanah</a:t>
            </a:r>
            <a:endParaRPr lang="en-US" sz="2400" b="1">
              <a:latin typeface="Arial Narrow" pitchFamily="34" charset="0"/>
            </a:endParaRPr>
          </a:p>
        </p:txBody>
      </p:sp>
      <p:sp>
        <p:nvSpPr>
          <p:cNvPr id="32780" name="Text Box 20"/>
          <p:cNvSpPr txBox="1">
            <a:spLocks noChangeArrowheads="1"/>
          </p:cNvSpPr>
          <p:nvPr/>
        </p:nvSpPr>
        <p:spPr bwMode="auto">
          <a:xfrm>
            <a:off x="6705600" y="2057400"/>
            <a:ext cx="27146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>
              <a:buFont typeface="Arial" pitchFamily="34" charset="0"/>
              <a:buChar char="•"/>
            </a:pP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Sering terjadi gerakan </a:t>
            </a:r>
            <a:r>
              <a:rPr lang="en-US" sz="1600" b="1">
                <a:solidFill>
                  <a:srgbClr val="FF0000"/>
                </a:solidFill>
                <a:latin typeface="Calibri" pitchFamily="34" charset="0"/>
              </a:rPr>
              <a:t>   </a:t>
            </a: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tanah jika musim hujan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d-ID" sz="1600" b="1">
                <a:solidFill>
                  <a:srgbClr val="FF0000"/>
                </a:solidFill>
                <a:latin typeface="Calibri" pitchFamily="34" charset="0"/>
              </a:rPr>
              <a:t>Gerakan tanah lama bisa aktif kembali</a:t>
            </a:r>
            <a:endParaRPr 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5219700" y="3068638"/>
            <a:ext cx="2328863" cy="17716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d-ID" sz="1600" b="1">
              <a:latin typeface="Arial Narrow" pitchFamily="34" charset="0"/>
              <a:cs typeface="Arial" charset="0"/>
            </a:endParaRPr>
          </a:p>
        </p:txBody>
      </p:sp>
      <p:sp>
        <p:nvSpPr>
          <p:cNvPr id="32782" name="Text Box 24"/>
          <p:cNvSpPr txBox="1">
            <a:spLocks noChangeArrowheads="1"/>
          </p:cNvSpPr>
          <p:nvPr/>
        </p:nvSpPr>
        <p:spPr bwMode="auto">
          <a:xfrm>
            <a:off x="3132138" y="6237288"/>
            <a:ext cx="5827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99"/>
                </a:solidFill>
                <a:latin typeface="Calibri" pitchFamily="34" charset="0"/>
              </a:rPr>
              <a:t>PETA</a:t>
            </a:r>
            <a:r>
              <a:rPr lang="id-ID" sz="2000" b="1">
                <a:solidFill>
                  <a:srgbClr val="000099"/>
                </a:solidFill>
                <a:latin typeface="Calibri" pitchFamily="34" charset="0"/>
              </a:rPr>
              <a:t> ZONA KERENTANAN GERAKAN TANAH</a:t>
            </a:r>
            <a:endParaRPr lang="en-US" sz="2000" b="1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3278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Text Box 19"/>
          <p:cNvSpPr txBox="1">
            <a:spLocks noChangeArrowheads="1"/>
          </p:cNvSpPr>
          <p:nvPr/>
        </p:nvSpPr>
        <p:spPr bwMode="auto">
          <a:xfrm>
            <a:off x="5410200" y="3305175"/>
            <a:ext cx="2286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Gerakan Tanah berpotensi terjadi jika curah hujan tinggi</a:t>
            </a:r>
            <a:r>
              <a:rPr lang="en-US" b="1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dan ada gangguan lereng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0" y="5084763"/>
            <a:ext cx="2570163" cy="15113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600" b="1">
              <a:solidFill>
                <a:srgbClr val="000099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32786" name="Line 21"/>
          <p:cNvSpPr>
            <a:spLocks noChangeShapeType="1"/>
          </p:cNvSpPr>
          <p:nvPr/>
        </p:nvSpPr>
        <p:spPr bwMode="auto">
          <a:xfrm flipH="1">
            <a:off x="2484438" y="6165850"/>
            <a:ext cx="41751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22"/>
          <p:cNvSpPr>
            <a:spLocks noChangeShapeType="1"/>
          </p:cNvSpPr>
          <p:nvPr/>
        </p:nvSpPr>
        <p:spPr bwMode="auto">
          <a:xfrm flipH="1" flipV="1">
            <a:off x="4643438" y="5445125"/>
            <a:ext cx="2016125" cy="7207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3"/>
          <p:cNvSpPr>
            <a:spLocks noChangeShapeType="1"/>
          </p:cNvSpPr>
          <p:nvPr/>
        </p:nvSpPr>
        <p:spPr bwMode="auto">
          <a:xfrm flipH="1" flipV="1">
            <a:off x="6084888" y="4868863"/>
            <a:ext cx="574675" cy="12969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4"/>
          <p:cNvSpPr>
            <a:spLocks noChangeShapeType="1"/>
          </p:cNvSpPr>
          <p:nvPr/>
        </p:nvSpPr>
        <p:spPr bwMode="auto">
          <a:xfrm flipV="1">
            <a:off x="6659563" y="3357563"/>
            <a:ext cx="1512887" cy="2808287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Text Box 10"/>
          <p:cNvSpPr txBox="1">
            <a:spLocks noChangeArrowheads="1"/>
          </p:cNvSpPr>
          <p:nvPr/>
        </p:nvSpPr>
        <p:spPr bwMode="auto">
          <a:xfrm>
            <a:off x="533400" y="5334000"/>
            <a:ext cx="167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b="1">
                <a:solidFill>
                  <a:srgbClr val="FF0000"/>
                </a:solidFill>
                <a:latin typeface="Arial Narrow" pitchFamily="34" charset="0"/>
              </a:rPr>
              <a:t>Sangat jarang terjadi Gerakan Tanah</a:t>
            </a:r>
            <a:endParaRPr lang="en-US" b="1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 rot="20276039">
            <a:off x="5484813" y="565150"/>
            <a:ext cx="2443162" cy="127476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92" name="Text Box 9"/>
          <p:cNvSpPr txBox="1">
            <a:spLocks noChangeArrowheads="1"/>
          </p:cNvSpPr>
          <p:nvPr/>
        </p:nvSpPr>
        <p:spPr bwMode="auto">
          <a:xfrm>
            <a:off x="6248400" y="762000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T</a:t>
            </a:r>
            <a:r>
              <a:rPr lang="id-ID" sz="2400" b="1">
                <a:solidFill>
                  <a:srgbClr val="FF0000"/>
                </a:solidFill>
                <a:latin typeface="Calibri" pitchFamily="34" charset="0"/>
              </a:rPr>
              <a:t>inggi</a:t>
            </a:r>
            <a:endParaRPr lang="en-US" sz="24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7" descr="DSCN07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Line 29"/>
          <p:cNvSpPr>
            <a:spLocks noChangeShapeType="1"/>
          </p:cNvSpPr>
          <p:nvPr/>
        </p:nvSpPr>
        <p:spPr bwMode="auto">
          <a:xfrm flipV="1">
            <a:off x="533400" y="1800225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60325" y="4457700"/>
            <a:ext cx="2105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b="1">
                <a:latin typeface="Calibri" pitchFamily="34" charset="0"/>
              </a:rPr>
              <a:t>PEMETAAN</a:t>
            </a:r>
          </a:p>
          <a:p>
            <a:r>
              <a:rPr lang="id-ID" b="1">
                <a:latin typeface="Calibri" pitchFamily="34" charset="0"/>
              </a:rPr>
              <a:t>ZONA KERENTANAN</a:t>
            </a:r>
            <a:br>
              <a:rPr lang="id-ID" b="1">
                <a:latin typeface="Calibri" pitchFamily="34" charset="0"/>
              </a:rPr>
            </a:br>
            <a:r>
              <a:rPr lang="id-ID" b="1">
                <a:latin typeface="Calibri" pitchFamily="34" charset="0"/>
              </a:rPr>
              <a:t>GERAKAN TANAH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1295400" y="3429000"/>
            <a:ext cx="33067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</a:t>
            </a:r>
            <a:r>
              <a:rPr lang="id-ID" b="1">
                <a:latin typeface="Calibri" pitchFamily="34" charset="0"/>
              </a:rPr>
              <a:t>EMANTAUAN GERAKAN TANAH</a:t>
            </a:r>
          </a:p>
          <a:p>
            <a:r>
              <a:rPr lang="id-ID" b="1">
                <a:latin typeface="Calibri" pitchFamily="34" charset="0"/>
              </a:rPr>
              <a:t>DI OBYEK VITAL STRATEGIS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4191000" y="2667000"/>
            <a:ext cx="1333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S</a:t>
            </a:r>
            <a:r>
              <a:rPr lang="id-ID" b="1">
                <a:latin typeface="Calibri" pitchFamily="34" charset="0"/>
              </a:rPr>
              <a:t>OSIALISASI</a:t>
            </a:r>
            <a:endParaRPr lang="en-US" b="1">
              <a:latin typeface="Calibri" pitchFamily="34" charset="0"/>
            </a:endParaRPr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6172200" y="1274763"/>
            <a:ext cx="2108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T</a:t>
            </a:r>
            <a:r>
              <a:rPr lang="id-ID" b="1">
                <a:latin typeface="Calibri" pitchFamily="34" charset="0"/>
              </a:rPr>
              <a:t>ANGGAP DARURAT</a:t>
            </a:r>
          </a:p>
          <a:p>
            <a:r>
              <a:rPr lang="id-ID" b="1">
                <a:latin typeface="Calibri" pitchFamily="34" charset="0"/>
              </a:rPr>
              <a:t>GERAKAN TANAH </a:t>
            </a:r>
            <a:endParaRPr lang="en-US" b="1">
              <a:latin typeface="Calibri" pitchFamily="34" charset="0"/>
            </a:endParaRPr>
          </a:p>
        </p:txBody>
      </p:sp>
      <p:sp>
        <p:nvSpPr>
          <p:cNvPr id="28680" name="Text Box 12"/>
          <p:cNvSpPr txBox="1">
            <a:spLocks noChangeArrowheads="1"/>
          </p:cNvSpPr>
          <p:nvPr/>
        </p:nvSpPr>
        <p:spPr bwMode="auto">
          <a:xfrm>
            <a:off x="500063" y="428625"/>
            <a:ext cx="74247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UPAYA </a:t>
            </a:r>
            <a:r>
              <a:rPr lang="id-ID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MITIGASI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  <a:latin typeface="Arial Black" pitchFamily="34" charset="0"/>
                <a:cs typeface="+mn-cs"/>
              </a:rPr>
              <a:t> GERAKAN TANAH</a:t>
            </a:r>
          </a:p>
        </p:txBody>
      </p:sp>
      <p:sp>
        <p:nvSpPr>
          <p:cNvPr id="33801" name="Line 25"/>
          <p:cNvSpPr>
            <a:spLocks noChangeShapeType="1"/>
          </p:cNvSpPr>
          <p:nvPr/>
        </p:nvSpPr>
        <p:spPr bwMode="auto">
          <a:xfrm flipH="1" flipV="1">
            <a:off x="4953000" y="5791200"/>
            <a:ext cx="990600" cy="3810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Line 26"/>
          <p:cNvSpPr>
            <a:spLocks noChangeShapeType="1"/>
          </p:cNvSpPr>
          <p:nvPr/>
        </p:nvSpPr>
        <p:spPr bwMode="auto">
          <a:xfrm flipH="1" flipV="1">
            <a:off x="6294438" y="5410200"/>
            <a:ext cx="46037" cy="6858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4" name="Line 26"/>
          <p:cNvSpPr>
            <a:spLocks noChangeShapeType="1"/>
          </p:cNvSpPr>
          <p:nvPr/>
        </p:nvSpPr>
        <p:spPr bwMode="auto">
          <a:xfrm flipV="1">
            <a:off x="6781800" y="3429000"/>
            <a:ext cx="1447800" cy="2819400"/>
          </a:xfrm>
          <a:prstGeom prst="line">
            <a:avLst/>
          </a:prstGeom>
          <a:noFill/>
          <a:ln w="19050">
            <a:solidFill>
              <a:srgbClr val="FFFF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3805" name="Picture 2" descr="IMG_0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25538"/>
            <a:ext cx="3024188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6" name="Picture 14" descr="Gtl1"/>
          <p:cNvPicPr>
            <a:picLocks noChangeAspect="1" noChangeArrowheads="1"/>
          </p:cNvPicPr>
          <p:nvPr/>
        </p:nvPicPr>
        <p:blipFill>
          <a:blip r:embed="rId4"/>
          <a:srcRect l="2599" t="2316" r="3117" b="1859"/>
          <a:stretch>
            <a:fillRect/>
          </a:stretch>
        </p:blipFill>
        <p:spPr bwMode="auto">
          <a:xfrm>
            <a:off x="7380288" y="2997200"/>
            <a:ext cx="15494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15" descr="Gtl2"/>
          <p:cNvPicPr>
            <a:picLocks noChangeAspect="1" noChangeArrowheads="1"/>
          </p:cNvPicPr>
          <p:nvPr/>
        </p:nvPicPr>
        <p:blipFill>
          <a:blip r:embed="rId5"/>
          <a:srcRect t="2316" r="5771" b="1859"/>
          <a:stretch>
            <a:fillRect/>
          </a:stretch>
        </p:blipFill>
        <p:spPr bwMode="auto">
          <a:xfrm>
            <a:off x="5795963" y="2781300"/>
            <a:ext cx="15192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8" name="Text Box 8"/>
          <p:cNvSpPr txBox="1">
            <a:spLocks noChangeArrowheads="1"/>
          </p:cNvSpPr>
          <p:nvPr/>
        </p:nvSpPr>
        <p:spPr bwMode="auto">
          <a:xfrm>
            <a:off x="4953000" y="2057400"/>
            <a:ext cx="1892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PERINGATAN DINI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9" descr="zona longsor agam"/>
          <p:cNvPicPr>
            <a:picLocks noChangeAspect="1" noChangeArrowheads="1"/>
          </p:cNvPicPr>
          <p:nvPr/>
        </p:nvPicPr>
        <p:blipFill>
          <a:blip r:embed="rId3"/>
          <a:srcRect l="2505" t="5579" r="3549" b="32413"/>
          <a:stretch>
            <a:fillRect/>
          </a:stretch>
        </p:blipFill>
        <p:spPr bwMode="auto">
          <a:xfrm>
            <a:off x="0" y="4624388"/>
            <a:ext cx="38100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0" descr="zona longsor padang pariaman"/>
          <p:cNvPicPr>
            <a:picLocks noChangeAspect="1" noChangeArrowheads="1"/>
          </p:cNvPicPr>
          <p:nvPr/>
        </p:nvPicPr>
        <p:blipFill>
          <a:blip r:embed="rId4"/>
          <a:srcRect l="3462" t="4860" r="28462" b="4420"/>
          <a:stretch>
            <a:fillRect/>
          </a:stretch>
        </p:blipFill>
        <p:spPr bwMode="auto">
          <a:xfrm>
            <a:off x="0" y="898525"/>
            <a:ext cx="3810000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4876800" y="787400"/>
            <a:ext cx="4267200" cy="2320925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Gerakan Tanah Lama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Distribusi Kejadian Gerakan Tanah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Kemiringan Lereng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Rata-rata Curah Hujan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Tata Guna Lahan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Kondisi Geologi</a:t>
            </a:r>
          </a:p>
          <a:p>
            <a:pPr indent="166688" algn="ctr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b="1">
                <a:solidFill>
                  <a:schemeClr val="bg1"/>
                </a:solidFill>
              </a:rPr>
              <a:t>Mekanika Tanah</a:t>
            </a: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6324600" y="3711575"/>
            <a:ext cx="1676400" cy="404813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Software</a:t>
            </a:r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3124200" y="4802188"/>
            <a:ext cx="6019800" cy="2055812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Peta Zona Kerentanan Gerakan Tanah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Tinggi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Menengah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Rendah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bg1"/>
                </a:solidFill>
              </a:rPr>
              <a:t> Peta Zona Kerentanan Gerakan Tanah Sangat Rendah</a:t>
            </a:r>
          </a:p>
        </p:txBody>
      </p:sp>
      <p:sp>
        <p:nvSpPr>
          <p:cNvPr id="34823" name="AutoShape 9"/>
          <p:cNvSpPr>
            <a:spLocks noChangeArrowheads="1"/>
          </p:cNvSpPr>
          <p:nvPr/>
        </p:nvSpPr>
        <p:spPr bwMode="auto">
          <a:xfrm>
            <a:off x="7010400" y="3116263"/>
            <a:ext cx="457200" cy="566737"/>
          </a:xfrm>
          <a:prstGeom prst="downArrow">
            <a:avLst>
              <a:gd name="adj1" fmla="val 50000"/>
              <a:gd name="adj2" fmla="val 43902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34824" name="AutoShape 10"/>
          <p:cNvSpPr>
            <a:spLocks noChangeArrowheads="1"/>
          </p:cNvSpPr>
          <p:nvPr/>
        </p:nvSpPr>
        <p:spPr bwMode="auto">
          <a:xfrm>
            <a:off x="7010400" y="4135438"/>
            <a:ext cx="457200" cy="614362"/>
          </a:xfrm>
          <a:prstGeom prst="downArrow">
            <a:avLst>
              <a:gd name="adj1" fmla="val 50000"/>
              <a:gd name="adj2" fmla="val 47591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34825" name="WordArt 11"/>
          <p:cNvSpPr>
            <a:spLocks noChangeArrowheads="1" noChangeShapeType="1" noTextEdit="1"/>
          </p:cNvSpPr>
          <p:nvPr/>
        </p:nvSpPr>
        <p:spPr bwMode="auto">
          <a:xfrm>
            <a:off x="457200" y="152400"/>
            <a:ext cx="84582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i-FI" sz="3200" b="1" kern="10" spc="64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Pemetaan Zona Kerentanan Gerakan Tanah</a:t>
            </a:r>
            <a:endParaRPr lang="en-US" sz="3200" b="1" kern="10" spc="64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ChangeArrowheads="1"/>
          </p:cNvSpPr>
          <p:nvPr/>
        </p:nvSpPr>
        <p:spPr bwMode="auto">
          <a:xfrm>
            <a:off x="228600" y="1524000"/>
            <a:ext cx="8534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Kriteria Jalur jalan vital dan strategis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Metoda yang digunakan adalah pemantauan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pergerakan patok geser dengan GPS </a:t>
            </a:r>
            <a:r>
              <a:rPr lang="en-US" sz="2800" i="1"/>
              <a:t>(Global</a:t>
            </a:r>
          </a:p>
          <a:p>
            <a:pPr algn="just">
              <a:spcAft>
                <a:spcPts val="600"/>
              </a:spcAft>
            </a:pPr>
            <a:r>
              <a:rPr lang="en-US" sz="2800" i="1"/>
              <a:t>    Positioning System).</a:t>
            </a:r>
            <a:endParaRPr lang="en-US" sz="2800"/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/>
              <a:t> Tujuan, untuk mengetahui laju gerakan tanah dan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arahnya pada kurun waktu satu tahun, sebagai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dasar rekomendasi  yang diberikan kepada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pemerintah setempat  dalam pengembangan tata</a:t>
            </a:r>
          </a:p>
          <a:p>
            <a:pPr algn="just">
              <a:spcAft>
                <a:spcPts val="600"/>
              </a:spcAft>
            </a:pPr>
            <a:r>
              <a:rPr lang="en-US" sz="2800"/>
              <a:t>    ruang dan wilayah.</a:t>
            </a:r>
            <a:endParaRPr lang="en-US" sz="2600"/>
          </a:p>
        </p:txBody>
      </p:sp>
      <p:sp>
        <p:nvSpPr>
          <p:cNvPr id="35843" name="WordArt 8"/>
          <p:cNvSpPr>
            <a:spLocks noChangeArrowheads="1" noChangeShapeType="1" noTextEdit="1"/>
          </p:cNvSpPr>
          <p:nvPr/>
        </p:nvSpPr>
        <p:spPr bwMode="auto">
          <a:xfrm>
            <a:off x="809625" y="657225"/>
            <a:ext cx="75247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kern="10" spc="64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Pemantauan Kawasan Rawan Longsor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2"/>
          <p:cNvSpPr>
            <a:spLocks noRot="1" noChangeArrowheads="1"/>
          </p:cNvSpPr>
          <p:nvPr/>
        </p:nvSpPr>
        <p:spPr bwMode="auto">
          <a:xfrm>
            <a:off x="228600" y="714375"/>
            <a:ext cx="89154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/>
              <a:t>Sistem peringatan dini gerakan tanah dilakukan pada awal musim hujan dengan mengirim surat, booklet, dan poster tentang mitigasi bencana gerakan tanah.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/>
              <a:t>Peta perkiraan wilayah potensi terjadi gerakan tanah dibuat dengan cara overlay antara peta zona kerentanan gerakan tanah dan prediksi curah hujan bulanan (BMKG). Hasilnya berupa 3 tingkatan zona potensi gerakan tanah tinggi, sedang dan rendah yang diinformasikan kepada Pemerintah Daerah. </a:t>
            </a:r>
          </a:p>
        </p:txBody>
      </p:sp>
      <p:sp>
        <p:nvSpPr>
          <p:cNvPr id="501773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385175" cy="3238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SISTEM PERINGATAN DINI (EARLY WARNING)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79388" y="2517775"/>
            <a:ext cx="8964612" cy="4340225"/>
            <a:chOff x="179388" y="2517778"/>
            <a:chExt cx="8964612" cy="4340222"/>
          </a:xfrm>
        </p:grpSpPr>
        <p:pic>
          <p:nvPicPr>
            <p:cNvPr id="36869" name="Picture 3"/>
            <p:cNvPicPr>
              <a:picLocks noChangeAspect="1" noChangeArrowheads="1"/>
            </p:cNvPicPr>
            <p:nvPr/>
          </p:nvPicPr>
          <p:blipFill>
            <a:blip r:embed="rId2"/>
            <a:srcRect l="3349" t="17497" r="3462" b="24521"/>
            <a:stretch>
              <a:fillRect/>
            </a:stretch>
          </p:blipFill>
          <p:spPr bwMode="auto">
            <a:xfrm>
              <a:off x="4572000" y="2701932"/>
              <a:ext cx="4572000" cy="172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79388" y="2517778"/>
              <a:ext cx="8035950" cy="4340222"/>
              <a:chOff x="179388" y="2517778"/>
              <a:chExt cx="8035950" cy="4340222"/>
            </a:xfrm>
          </p:grpSpPr>
          <p:pic>
            <p:nvPicPr>
              <p:cNvPr id="36871" name="Picture 2" descr="zona jawa"/>
              <p:cNvPicPr>
                <a:picLocks noChangeAspect="1" noChangeArrowheads="1"/>
              </p:cNvPicPr>
              <p:nvPr/>
            </p:nvPicPr>
            <p:blipFill>
              <a:blip r:embed="rId3"/>
              <a:srcRect t="14195" b="16486"/>
              <a:stretch>
                <a:fillRect/>
              </a:stretch>
            </p:blipFill>
            <p:spPr bwMode="auto">
              <a:xfrm>
                <a:off x="179388" y="2700345"/>
                <a:ext cx="4373562" cy="1728787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</p:pic>
          <p:pic>
            <p:nvPicPr>
              <p:cNvPr id="36872" name="Picture 4" descr="GAB ZONA +HUJAN"/>
              <p:cNvPicPr>
                <a:picLocks noChangeAspect="1" noChangeArrowheads="1"/>
              </p:cNvPicPr>
              <p:nvPr/>
            </p:nvPicPr>
            <p:blipFill>
              <a:blip r:embed="rId4"/>
              <a:srcRect l="5777" t="25893" r="4001" b="23277"/>
              <a:stretch>
                <a:fillRect/>
              </a:stretch>
            </p:blipFill>
            <p:spPr bwMode="auto">
              <a:xfrm>
                <a:off x="1571604" y="4913312"/>
                <a:ext cx="6049963" cy="1944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873" name="Rectangle 5"/>
              <p:cNvSpPr>
                <a:spLocks noChangeArrowheads="1"/>
              </p:cNvSpPr>
              <p:nvPr/>
            </p:nvSpPr>
            <p:spPr bwMode="auto">
              <a:xfrm>
                <a:off x="624102" y="2517778"/>
                <a:ext cx="3435877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ZONA KERENTANAN GERAKAN TANAH </a:t>
                </a:r>
              </a:p>
            </p:txBody>
          </p:sp>
          <p:sp>
            <p:nvSpPr>
              <p:cNvPr id="36874" name="Rectangle 6"/>
              <p:cNvSpPr>
                <a:spLocks noChangeArrowheads="1"/>
              </p:cNvSpPr>
              <p:nvPr/>
            </p:nvSpPr>
            <p:spPr bwMode="auto">
              <a:xfrm>
                <a:off x="5624629" y="2517778"/>
                <a:ext cx="2590709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PERKIRAAN CURAH HUJAN</a:t>
                </a:r>
              </a:p>
            </p:txBody>
          </p:sp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2786050" y="4214818"/>
                <a:ext cx="3833812" cy="730026"/>
                <a:chOff x="1776" y="1488"/>
                <a:chExt cx="2415" cy="624"/>
              </a:xfrm>
            </p:grpSpPr>
            <p:sp>
              <p:nvSpPr>
                <p:cNvPr id="36877" name="Line 8"/>
                <p:cNvSpPr>
                  <a:spLocks noChangeShapeType="1"/>
                </p:cNvSpPr>
                <p:nvPr/>
              </p:nvSpPr>
              <p:spPr bwMode="auto">
                <a:xfrm>
                  <a:off x="1776" y="148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8" name="Line 9"/>
                <p:cNvSpPr>
                  <a:spLocks noChangeShapeType="1"/>
                </p:cNvSpPr>
                <p:nvPr/>
              </p:nvSpPr>
              <p:spPr bwMode="auto">
                <a:xfrm>
                  <a:off x="4176" y="1488"/>
                  <a:ext cx="0" cy="288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79" name="Line 10"/>
                <p:cNvSpPr>
                  <a:spLocks noChangeShapeType="1"/>
                </p:cNvSpPr>
                <p:nvPr/>
              </p:nvSpPr>
              <p:spPr bwMode="auto">
                <a:xfrm>
                  <a:off x="1791" y="1797"/>
                  <a:ext cx="2400" cy="0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80" name="Line 11"/>
                <p:cNvSpPr>
                  <a:spLocks noChangeShapeType="1"/>
                </p:cNvSpPr>
                <p:nvPr/>
              </p:nvSpPr>
              <p:spPr bwMode="auto">
                <a:xfrm>
                  <a:off x="3024" y="1776"/>
                  <a:ext cx="0" cy="336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876" name="Rectangle 6"/>
              <p:cNvSpPr>
                <a:spLocks noChangeArrowheads="1"/>
              </p:cNvSpPr>
              <p:nvPr/>
            </p:nvSpPr>
            <p:spPr bwMode="auto">
              <a:xfrm>
                <a:off x="2643174" y="4929198"/>
                <a:ext cx="4186339" cy="307777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3300"/>
                    </a:solidFill>
                    <a:latin typeface="Arial Narrow" pitchFamily="34" charset="0"/>
                  </a:rPr>
                  <a:t>PETA PERKIRAAN WILAYAH POTENSI GERAKAN TANAH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9"/>
          <p:cNvSpPr>
            <a:spLocks noChangeShapeType="1"/>
          </p:cNvSpPr>
          <p:nvPr/>
        </p:nvSpPr>
        <p:spPr bwMode="auto">
          <a:xfrm flipV="1">
            <a:off x="533400" y="914400"/>
            <a:ext cx="7010400" cy="34290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0" y="3733800"/>
            <a:ext cx="2365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000" b="1">
                <a:solidFill>
                  <a:srgbClr val="00FFFF"/>
                </a:solidFill>
                <a:latin typeface="Calibri" pitchFamily="34" charset="0"/>
              </a:rPr>
              <a:t>Sangat Rendah</a:t>
            </a:r>
            <a:endParaRPr lang="en-US" sz="2000" b="1">
              <a:solidFill>
                <a:srgbClr val="00FFFF"/>
              </a:solidFill>
              <a:latin typeface="Calibri" pitchFamily="34" charset="0"/>
            </a:endParaRP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1447800" y="2438400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FF00"/>
                </a:solidFill>
                <a:latin typeface="Calibri" pitchFamily="34" charset="0"/>
              </a:rPr>
              <a:t>R</a:t>
            </a:r>
            <a:r>
              <a:rPr lang="id-ID" b="1">
                <a:solidFill>
                  <a:srgbClr val="00FF00"/>
                </a:solidFill>
                <a:latin typeface="Calibri" pitchFamily="34" charset="0"/>
              </a:rPr>
              <a:t>endah</a:t>
            </a:r>
            <a:endParaRPr lang="en-US" b="1">
              <a:solidFill>
                <a:srgbClr val="00FF00"/>
              </a:solidFill>
              <a:latin typeface="Calibri" pitchFamily="34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038600" y="1676400"/>
            <a:ext cx="152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  <a:cs typeface="+mn-cs"/>
              </a:rPr>
              <a:t>M</a:t>
            </a:r>
            <a:r>
              <a:rPr lang="id-ID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  <a:cs typeface="+mn-cs"/>
              </a:rPr>
              <a:t>enengah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6172200" y="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T</a:t>
            </a:r>
            <a:r>
              <a:rPr lang="id-ID" b="1">
                <a:solidFill>
                  <a:srgbClr val="FF0000"/>
                </a:solidFill>
                <a:latin typeface="Calibri" pitchFamily="34" charset="0"/>
              </a:rPr>
              <a:t>inggi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895" name="Text Box 10"/>
          <p:cNvSpPr txBox="1">
            <a:spLocks noChangeArrowheads="1"/>
          </p:cNvSpPr>
          <p:nvPr/>
        </p:nvSpPr>
        <p:spPr bwMode="auto">
          <a:xfrm>
            <a:off x="304800" y="4267200"/>
            <a:ext cx="1676400" cy="835025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1600">
                <a:solidFill>
                  <a:srgbClr val="00CCFF"/>
                </a:solidFill>
                <a:latin typeface="Arial Narrow" pitchFamily="34" charset="0"/>
              </a:rPr>
              <a:t>Sangat jarang terjadi Gerakan Tanah</a:t>
            </a:r>
            <a:endParaRPr lang="en-US" sz="1600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896" name="Text Box 11"/>
          <p:cNvSpPr txBox="1">
            <a:spLocks noChangeArrowheads="1"/>
          </p:cNvSpPr>
          <p:nvPr/>
        </p:nvSpPr>
        <p:spPr bwMode="auto">
          <a:xfrm>
            <a:off x="1905000" y="3124200"/>
            <a:ext cx="2362200" cy="925513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Gerakan tanah bisa terjadi jika ada gangguan lereng</a:t>
            </a:r>
            <a:endParaRPr lang="en-US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897" name="Text Box 20"/>
          <p:cNvSpPr txBox="1">
            <a:spLocks noChangeArrowheads="1"/>
          </p:cNvSpPr>
          <p:nvPr/>
        </p:nvSpPr>
        <p:spPr bwMode="auto">
          <a:xfrm>
            <a:off x="6248400" y="381000"/>
            <a:ext cx="2714625" cy="1077913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>
              <a:buFont typeface="Arial" pitchFamily="34" charset="0"/>
              <a:buChar char="•"/>
            </a:pPr>
            <a:r>
              <a:rPr lang="id-ID" sz="1600">
                <a:solidFill>
                  <a:srgbClr val="00CCFF"/>
                </a:solidFill>
                <a:latin typeface="Calibri" pitchFamily="34" charset="0"/>
              </a:rPr>
              <a:t>Sering terjadi gerakan tanah jika musim hujan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d-ID" sz="1600">
                <a:solidFill>
                  <a:srgbClr val="00CCFF"/>
                </a:solidFill>
                <a:latin typeface="Calibri" pitchFamily="34" charset="0"/>
              </a:rPr>
              <a:t>Gerakan tanah lama bisa aktif kembali</a:t>
            </a:r>
            <a:endParaRPr lang="en-US" sz="1600">
              <a:solidFill>
                <a:srgbClr val="00CCFF"/>
              </a:solidFill>
              <a:latin typeface="Calibri" pitchFamily="34" charset="0"/>
            </a:endParaRPr>
          </a:p>
        </p:txBody>
      </p:sp>
      <p:sp>
        <p:nvSpPr>
          <p:cNvPr id="37898" name="Oval 21"/>
          <p:cNvSpPr>
            <a:spLocks noChangeArrowheads="1"/>
          </p:cNvSpPr>
          <p:nvPr/>
        </p:nvSpPr>
        <p:spPr bwMode="auto">
          <a:xfrm>
            <a:off x="2555875" y="3789363"/>
            <a:ext cx="2570163" cy="172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Tidak tinggal di bantaran sungai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7899" name="Oval 22"/>
          <p:cNvSpPr>
            <a:spLocks noChangeArrowheads="1"/>
          </p:cNvSpPr>
          <p:nvPr/>
        </p:nvSpPr>
        <p:spPr bwMode="auto">
          <a:xfrm>
            <a:off x="5219700" y="3068638"/>
            <a:ext cx="2328863" cy="1771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Tidak melakukan 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p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emotongan</a:t>
            </a:r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lereng</a:t>
            </a: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Waspada jika curah hujan 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Tinggi</a:t>
            </a:r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. J</a:t>
            </a:r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angan tinggal di</a:t>
            </a:r>
            <a:endParaRPr lang="en-US" sz="1600" b="1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id-ID" sz="1600" b="1">
                <a:solidFill>
                  <a:schemeClr val="bg1"/>
                </a:solidFill>
                <a:latin typeface="Arial Narrow" pitchFamily="34" charset="0"/>
              </a:rPr>
              <a:t> lereng terjal</a:t>
            </a:r>
          </a:p>
          <a:p>
            <a:pPr algn="ctr"/>
            <a:endParaRPr lang="id-ID" sz="1600" b="1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37900" name="Oval 23"/>
          <p:cNvSpPr>
            <a:spLocks noChangeArrowheads="1"/>
          </p:cNvSpPr>
          <p:nvPr/>
        </p:nvSpPr>
        <p:spPr bwMode="auto">
          <a:xfrm>
            <a:off x="6858000" y="1676400"/>
            <a:ext cx="2286000" cy="1524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2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Tidak dibangun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pemukiman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bangunan vital strategis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,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Konservasi Lahan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Waspada, M</a:t>
            </a:r>
            <a:r>
              <a:rPr lang="id-ID" sz="1200" b="1">
                <a:solidFill>
                  <a:schemeClr val="bg1"/>
                </a:solidFill>
                <a:latin typeface="Calibri" pitchFamily="34" charset="0"/>
              </a:rPr>
              <a:t>engungsi</a:t>
            </a: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 jika </a:t>
            </a:r>
          </a:p>
          <a:p>
            <a:pPr algn="ctr"/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Curah Hujan Tinggi </a:t>
            </a:r>
            <a:endParaRPr lang="id-ID" sz="12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n-US" sz="1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901" name="Text Box 24"/>
          <p:cNvSpPr txBox="1">
            <a:spLocks noChangeArrowheads="1"/>
          </p:cNvSpPr>
          <p:nvPr/>
        </p:nvSpPr>
        <p:spPr bwMode="auto">
          <a:xfrm>
            <a:off x="3132138" y="6237288"/>
            <a:ext cx="5827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FF00"/>
                </a:solidFill>
                <a:latin typeface="Calibri" pitchFamily="34" charset="0"/>
              </a:rPr>
              <a:t>PETA</a:t>
            </a:r>
            <a:r>
              <a:rPr lang="id-ID" sz="2000" b="1">
                <a:solidFill>
                  <a:srgbClr val="FFFF00"/>
                </a:solidFill>
                <a:latin typeface="Calibri" pitchFamily="34" charset="0"/>
              </a:rPr>
              <a:t> ZONA KERENTANAN GERAKAN TANAH</a:t>
            </a:r>
            <a:endParaRPr lang="en-US" sz="2000" b="1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7902" name="Line 28"/>
          <p:cNvSpPr>
            <a:spLocks noChangeShapeType="1"/>
          </p:cNvSpPr>
          <p:nvPr/>
        </p:nvSpPr>
        <p:spPr bwMode="auto">
          <a:xfrm>
            <a:off x="12192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Text Box 19"/>
          <p:cNvSpPr txBox="1">
            <a:spLocks noChangeArrowheads="1"/>
          </p:cNvSpPr>
          <p:nvPr/>
        </p:nvSpPr>
        <p:spPr bwMode="auto">
          <a:xfrm>
            <a:off x="4191000" y="2133600"/>
            <a:ext cx="2667000" cy="923925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Gerakan Tanah berpotensi terjadi jika curah hujan tinggi</a:t>
            </a:r>
          </a:p>
          <a:p>
            <a:r>
              <a:rPr lang="id-ID">
                <a:solidFill>
                  <a:srgbClr val="00CCFF"/>
                </a:solidFill>
                <a:latin typeface="Arial Narrow" pitchFamily="34" charset="0"/>
              </a:rPr>
              <a:t>dan ada gangguan lereng</a:t>
            </a:r>
            <a:endParaRPr lang="en-US">
              <a:solidFill>
                <a:srgbClr val="00CCFF"/>
              </a:solidFill>
              <a:latin typeface="Arial Narrow" pitchFamily="34" charset="0"/>
            </a:endParaRPr>
          </a:p>
        </p:txBody>
      </p:sp>
      <p:sp>
        <p:nvSpPr>
          <p:cNvPr id="37904" name="Oval 21"/>
          <p:cNvSpPr>
            <a:spLocks noChangeArrowheads="1"/>
          </p:cNvSpPr>
          <p:nvPr/>
        </p:nvSpPr>
        <p:spPr bwMode="auto">
          <a:xfrm>
            <a:off x="0" y="5084763"/>
            <a:ext cx="2570163" cy="1511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Lokasi bangunan vital &amp;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Arial Narrow" pitchFamily="34" charset="0"/>
              </a:rPr>
              <a:t>Strategis.</a:t>
            </a:r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H="1">
            <a:off x="2484438" y="6165850"/>
            <a:ext cx="417512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 flipV="1">
            <a:off x="4643438" y="5445125"/>
            <a:ext cx="2016125" cy="7207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 flipH="1" flipV="1">
            <a:off x="6084888" y="4868863"/>
            <a:ext cx="574675" cy="129698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6659563" y="3357563"/>
            <a:ext cx="1512887" cy="2808287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Text Box 12"/>
          <p:cNvSpPr txBox="1">
            <a:spLocks noChangeArrowheads="1"/>
          </p:cNvSpPr>
          <p:nvPr/>
        </p:nvSpPr>
        <p:spPr bwMode="auto">
          <a:xfrm>
            <a:off x="381000" y="0"/>
            <a:ext cx="5487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Antisipasi </a:t>
            </a:r>
            <a:r>
              <a:rPr lang="id-ID" sz="2000" b="1"/>
              <a:t>Masyarakat</a:t>
            </a:r>
            <a:r>
              <a:rPr lang="en-US" sz="2000" b="1"/>
              <a:t> &amp; Pemerintah Daerah</a:t>
            </a:r>
          </a:p>
          <a:p>
            <a:r>
              <a:rPr lang="en-US" sz="2000" b="1"/>
              <a:t>Di Daerah Rawan Gerakan Tanah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899025" y="201613"/>
            <a:ext cx="3744913" cy="3622675"/>
            <a:chOff x="4572000" y="1"/>
            <a:chExt cx="3744416" cy="3622376"/>
          </a:xfrm>
        </p:grpSpPr>
        <p:pic>
          <p:nvPicPr>
            <p:cNvPr id="38928" name="Picture 3" descr="CIMG3013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44624"/>
              <a:ext cx="3744416" cy="280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9" name="TextBox 5"/>
            <p:cNvSpPr txBox="1">
              <a:spLocks noChangeArrowheads="1"/>
            </p:cNvSpPr>
            <p:nvPr/>
          </p:nvSpPr>
          <p:spPr bwMode="auto">
            <a:xfrm>
              <a:off x="4572000" y="2852936"/>
              <a:ext cx="3744416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Gerakan Tanah yang terjadi Pada tanggal 16 Juni 2010, di Desa Batugantung, Kec. Nusaniwe, Kota Ambon, Maluku, mengakibatkan 8 orang meninggal dunia, 3 orang luka-luka, dan 5 rumah hancur.</a:t>
              </a:r>
            </a:p>
          </p:txBody>
        </p:sp>
        <p:sp>
          <p:nvSpPr>
            <p:cNvPr id="38930" name="TextBox 6"/>
            <p:cNvSpPr txBox="1">
              <a:spLocks noChangeArrowheads="1"/>
            </p:cNvSpPr>
            <p:nvPr/>
          </p:nvSpPr>
          <p:spPr bwMode="auto">
            <a:xfrm>
              <a:off x="4788024" y="1"/>
              <a:ext cx="31683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FFC000"/>
                  </a:solidFill>
                </a:rPr>
                <a:t>Gerakan tanah di Kec. Nusaniwe, Kota Ambon, 16 Juni 2010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85800" y="246063"/>
            <a:ext cx="4140200" cy="3309937"/>
            <a:chOff x="359470" y="44450"/>
            <a:chExt cx="4140200" cy="3310612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359470" y="44450"/>
              <a:ext cx="4140200" cy="3310612"/>
              <a:chOff x="71438" y="44450"/>
              <a:chExt cx="4140200" cy="3310612"/>
            </a:xfrm>
          </p:grpSpPr>
          <p:pic>
            <p:nvPicPr>
              <p:cNvPr id="38926" name="Picture 1" descr="CIMG2924.JP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9388" y="44450"/>
                <a:ext cx="3851275" cy="2889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927" name="TextBox 2"/>
              <p:cNvSpPr txBox="1">
                <a:spLocks noChangeArrowheads="1"/>
              </p:cNvSpPr>
              <p:nvPr/>
            </p:nvSpPr>
            <p:spPr bwMode="auto">
              <a:xfrm>
                <a:off x="71438" y="2924175"/>
                <a:ext cx="4140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Gerakan tanah ini mengakibatkan 216 rumah rusak, dan 42 rumah hancur.</a:t>
                </a:r>
              </a:p>
            </p:txBody>
          </p:sp>
        </p:grpSp>
        <p:sp>
          <p:nvSpPr>
            <p:cNvPr id="38925" name="TextBox 7"/>
            <p:cNvSpPr txBox="1">
              <a:spLocks noChangeArrowheads="1"/>
            </p:cNvSpPr>
            <p:nvPr/>
          </p:nvSpPr>
          <p:spPr bwMode="auto">
            <a:xfrm>
              <a:off x="539552" y="44624"/>
              <a:ext cx="3600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FFC000"/>
                  </a:solidFill>
                </a:rPr>
                <a:t>Gerakan tanah diKec. Tambaksari, Kab. Ciamis, Jawa Barat, 1 Juni 2010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722313" y="3630613"/>
            <a:ext cx="3816350" cy="3240087"/>
            <a:chOff x="467544" y="3573016"/>
            <a:chExt cx="3816424" cy="3240360"/>
          </a:xfrm>
        </p:grpSpPr>
        <p:pic>
          <p:nvPicPr>
            <p:cNvPr id="38921" name="Picture 10" descr="IMG_0004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7544" y="3573016"/>
              <a:ext cx="3816424" cy="2862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2" name="TextBox 11"/>
            <p:cNvSpPr txBox="1">
              <a:spLocks noChangeArrowheads="1"/>
            </p:cNvSpPr>
            <p:nvPr/>
          </p:nvSpPr>
          <p:spPr bwMode="auto">
            <a:xfrm>
              <a:off x="683568" y="3645024"/>
              <a:ext cx="34563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70C0"/>
                  </a:solidFill>
                </a:rPr>
                <a:t>Gerakan Tanah di Perkebunan Teh Dewata, Kec. Pasirjambu, Kab. Bandung, Jawa Barat. </a:t>
              </a:r>
            </a:p>
            <a:p>
              <a:r>
                <a:rPr lang="en-US" sz="1200">
                  <a:solidFill>
                    <a:srgbClr val="0070C0"/>
                  </a:solidFill>
                </a:rPr>
                <a:t>18 Februari 2010.</a:t>
              </a:r>
            </a:p>
          </p:txBody>
        </p:sp>
        <p:sp>
          <p:nvSpPr>
            <p:cNvPr id="38923" name="TextBox 12"/>
            <p:cNvSpPr txBox="1">
              <a:spLocks noChangeArrowheads="1"/>
            </p:cNvSpPr>
            <p:nvPr/>
          </p:nvSpPr>
          <p:spPr bwMode="auto">
            <a:xfrm>
              <a:off x="539552" y="6382489"/>
              <a:ext cx="374441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Gerakan tanah ini mengakibatkan 44 orang meninggal dunia, dan 21 unit bangunan tempat tinggal hancur</a:t>
              </a: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4827588" y="3846513"/>
            <a:ext cx="3887787" cy="3240087"/>
            <a:chOff x="4499992" y="3645024"/>
            <a:chExt cx="3888432" cy="3240360"/>
          </a:xfrm>
        </p:grpSpPr>
        <p:pic>
          <p:nvPicPr>
            <p:cNvPr id="38918" name="Picture 4" descr="100_469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99992" y="3645024"/>
              <a:ext cx="3744416" cy="2817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9" name="TextBox 16"/>
            <p:cNvSpPr txBox="1">
              <a:spLocks noChangeArrowheads="1"/>
            </p:cNvSpPr>
            <p:nvPr/>
          </p:nvSpPr>
          <p:spPr bwMode="auto">
            <a:xfrm>
              <a:off x="4572000" y="3645024"/>
              <a:ext cx="352839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70C0"/>
                  </a:solidFill>
                </a:rPr>
                <a:t>Banjir bandang di Kec. Lareh Sago Halaban, Kab. Lima Puluh Koto, Sumatera Barat, 22 Maret 2010</a:t>
              </a:r>
            </a:p>
          </p:txBody>
        </p:sp>
        <p:sp>
          <p:nvSpPr>
            <p:cNvPr id="38920" name="TextBox 17"/>
            <p:cNvSpPr txBox="1">
              <a:spLocks noChangeArrowheads="1"/>
            </p:cNvSpPr>
            <p:nvPr/>
          </p:nvSpPr>
          <p:spPr bwMode="auto">
            <a:xfrm>
              <a:off x="4644008" y="6423719"/>
              <a:ext cx="374441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Banjir bandang ini mengakibatkan 2 orang luka-luka, 7 rumah hancur, dan 5 rumah rusak.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286000" y="228600"/>
            <a:ext cx="5943600" cy="533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b="1" cap="all" dirty="0">
                <a:ln w="9000" cmpd="sng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SOSIALISASI LONGSOR :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57400" y="4572000"/>
            <a:ext cx="2133600" cy="228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Sosialisasi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/</a:t>
            </a:r>
          </a:p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Penyuluhan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berkelanjutan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serta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penyebaran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panduan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buku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brosur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39940" name="Picture 3" descr="C:\Documents and Settings\All Users\Documents\GERTAN\File Work\PRESENTASI\Presentasi SD\Gambar2\Sca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914400"/>
            <a:ext cx="1868488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1" descr="E:\FILE WORK\KaRya TuLis\BUKU SD-SMP GERTAN\naik cetak\BUKU LONGSOR SD\cov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20288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2" descr="E:\FILE WORK\KaRya TuLis\BUKU SD-SMP GERTAN\naik cetak\BUKU LONGSOR SMP\cove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4800"/>
            <a:ext cx="1981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2" descr="FIL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886200"/>
            <a:ext cx="3660775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5" descr="pak pu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6713" y="963613"/>
            <a:ext cx="3660775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962400" y="2362200"/>
            <a:ext cx="1447800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Pendidikan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bencana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di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usia</a:t>
            </a:r>
            <a:r>
              <a:rPr lang="en-US" sz="2000" b="1" dirty="0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333333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dini</a:t>
            </a:r>
            <a:endParaRPr lang="en-US" sz="2000" b="1" dirty="0">
              <a:solidFill>
                <a:srgbClr val="333333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725</TotalTime>
  <Words>1437</Words>
  <Application>Microsoft Office PowerPoint</Application>
  <PresentationFormat>On-screen Show (4:3)</PresentationFormat>
  <Paragraphs>380</Paragraphs>
  <Slides>32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Technic</vt:lpstr>
      <vt:lpstr>Graph</vt:lpstr>
      <vt:lpstr>Slide 1</vt:lpstr>
      <vt:lpstr>Slide 2</vt:lpstr>
      <vt:lpstr>Definisi Bencana</vt:lpstr>
      <vt:lpstr>Slide 4</vt:lpstr>
      <vt:lpstr>KEJADIAN BENCANA GEOLOGI</vt:lpstr>
      <vt:lpstr>GUNUNGAPI</vt:lpstr>
      <vt:lpstr>Slide 7</vt:lpstr>
      <vt:lpstr>Gempabumi dengan korban jiwa &gt; 1000 (2000-2010)</vt:lpstr>
      <vt:lpstr>Gempabumi Merusak di Indonesia</vt:lpstr>
      <vt:lpstr>Permasalahan dalam penanggulangan bencana</vt:lpstr>
      <vt:lpstr>MITIGASI BENCANA GUNUNGAPI</vt:lpstr>
      <vt:lpstr>Slide 12</vt:lpstr>
      <vt:lpstr>Slide 13</vt:lpstr>
      <vt:lpstr>CONTOH BAHAYA PRIMER</vt:lpstr>
      <vt:lpstr>CONTOH BAHAYA SEKUNDER</vt:lpstr>
      <vt:lpstr>Slide 16</vt:lpstr>
      <vt:lpstr>Slide 17</vt:lpstr>
      <vt:lpstr>Slide 18</vt:lpstr>
      <vt:lpstr>Slide 19</vt:lpstr>
      <vt:lpstr>SOSIALISASI LETUSAN GUNUNGAPI</vt:lpstr>
      <vt:lpstr>MITIGASI BENCANA GERAKAN TANAH</vt:lpstr>
      <vt:lpstr>Slide 22</vt:lpstr>
      <vt:lpstr>Slide 23</vt:lpstr>
      <vt:lpstr>FAKTOR-FAKTOR YANG MENYEBABKAN TERJADINYA GERAKAN TANAH</vt:lpstr>
      <vt:lpstr>Slide 25</vt:lpstr>
      <vt:lpstr>Slide 26</vt:lpstr>
      <vt:lpstr>Slide 27</vt:lpstr>
      <vt:lpstr>Slide 28</vt:lpstr>
      <vt:lpstr>SISTEM PERINGATAN DINI (EARLY WARNING)</vt:lpstr>
      <vt:lpstr>Slide 30</vt:lpstr>
      <vt:lpstr>Slide 31</vt:lpstr>
      <vt:lpstr>Slide 32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WETAN</cp:lastModifiedBy>
  <cp:revision>89</cp:revision>
  <dcterms:created xsi:type="dcterms:W3CDTF">2011-03-04T08:08:30Z</dcterms:created>
  <dcterms:modified xsi:type="dcterms:W3CDTF">2011-05-14T02:06:13Z</dcterms:modified>
</cp:coreProperties>
</file>