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2"/>
  </p:notesMasterIdLst>
  <p:handoutMasterIdLst>
    <p:handoutMasterId r:id="rId23"/>
  </p:handoutMasterIdLst>
  <p:sldIdLst>
    <p:sldId id="365" r:id="rId2"/>
    <p:sldId id="331" r:id="rId3"/>
    <p:sldId id="332" r:id="rId4"/>
    <p:sldId id="333" r:id="rId5"/>
    <p:sldId id="334" r:id="rId6"/>
    <p:sldId id="335" r:id="rId7"/>
    <p:sldId id="366" r:id="rId8"/>
    <p:sldId id="339" r:id="rId9"/>
    <p:sldId id="369" r:id="rId10"/>
    <p:sldId id="340" r:id="rId11"/>
    <p:sldId id="341" r:id="rId12"/>
    <p:sldId id="370" r:id="rId13"/>
    <p:sldId id="342" r:id="rId14"/>
    <p:sldId id="368" r:id="rId15"/>
    <p:sldId id="360" r:id="rId16"/>
    <p:sldId id="361" r:id="rId17"/>
    <p:sldId id="289" r:id="rId18"/>
    <p:sldId id="290" r:id="rId19"/>
    <p:sldId id="291" r:id="rId20"/>
    <p:sldId id="292" r:id="rId21"/>
  </p:sldIdLst>
  <p:sldSz cx="9144000" cy="6858000" type="screen4x3"/>
  <p:notesSz cx="6815138" cy="9942513"/>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660"/>
  </p:normalViewPr>
  <p:slideViewPr>
    <p:cSldViewPr>
      <p:cViewPr varScale="1">
        <p:scale>
          <a:sx n="74" d="100"/>
          <a:sy n="74" d="100"/>
        </p:scale>
        <p:origin x="-3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60800" y="0"/>
            <a:ext cx="2952750" cy="496888"/>
          </a:xfrm>
          <a:prstGeom prst="rect">
            <a:avLst/>
          </a:prstGeom>
        </p:spPr>
        <p:txBody>
          <a:bodyPr vert="horz" lIns="91440" tIns="45720" rIns="91440" bIns="45720" rtlCol="0"/>
          <a:lstStyle>
            <a:lvl1pPr algn="r">
              <a:defRPr sz="1200" smtClean="0"/>
            </a:lvl1pPr>
          </a:lstStyle>
          <a:p>
            <a:pPr>
              <a:defRPr/>
            </a:pPr>
            <a:fld id="{0E326266-6082-42E5-93AF-EF845AA45E92}" type="datetimeFigureOut">
              <a:rPr lang="en-US"/>
              <a:pPr>
                <a:defRPr/>
              </a:pPr>
              <a:t>5/11/2011</a:t>
            </a:fld>
            <a:endParaRPr lang="en-US"/>
          </a:p>
        </p:txBody>
      </p:sp>
      <p:sp>
        <p:nvSpPr>
          <p:cNvPr id="4" name="Footer Placeholder 3"/>
          <p:cNvSpPr>
            <a:spLocks noGrp="1"/>
          </p:cNvSpPr>
          <p:nvPr>
            <p:ph type="ftr" sz="quarter" idx="2"/>
          </p:nvPr>
        </p:nvSpPr>
        <p:spPr>
          <a:xfrm>
            <a:off x="0" y="9444038"/>
            <a:ext cx="2952750" cy="496887"/>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60800" y="9444038"/>
            <a:ext cx="2952750" cy="496887"/>
          </a:xfrm>
          <a:prstGeom prst="rect">
            <a:avLst/>
          </a:prstGeom>
        </p:spPr>
        <p:txBody>
          <a:bodyPr vert="horz" lIns="91440" tIns="45720" rIns="91440" bIns="45720" rtlCol="0" anchor="b"/>
          <a:lstStyle>
            <a:lvl1pPr algn="r">
              <a:defRPr sz="1200" smtClean="0"/>
            </a:lvl1pPr>
          </a:lstStyle>
          <a:p>
            <a:pPr>
              <a:defRPr/>
            </a:pPr>
            <a:fld id="{1D3A245F-6C43-4DED-A734-B91830AA74C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75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60800" y="0"/>
            <a:ext cx="295275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F6FA5D6-CAF5-4DD2-B8D6-FC79933AC5C6}" type="datetimeFigureOut">
              <a:rPr lang="en-US"/>
              <a:pPr>
                <a:defRPr/>
              </a:pPr>
              <a:t>5/11/2011</a:t>
            </a:fld>
            <a:endParaRPr lang="en-US"/>
          </a:p>
        </p:txBody>
      </p:sp>
      <p:sp>
        <p:nvSpPr>
          <p:cNvPr id="4" name="Slide Image Placeholder 3"/>
          <p:cNvSpPr>
            <a:spLocks noGrp="1" noRot="1" noChangeAspect="1"/>
          </p:cNvSpPr>
          <p:nvPr>
            <p:ph type="sldImg" idx="2"/>
          </p:nvPr>
        </p:nvSpPr>
        <p:spPr>
          <a:xfrm>
            <a:off x="923925" y="746125"/>
            <a:ext cx="4968875" cy="3727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1038" y="4722813"/>
            <a:ext cx="5453062" cy="44735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44038"/>
            <a:ext cx="295275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60800" y="9444038"/>
            <a:ext cx="295275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87AB500-A949-4B59-BE13-F08C3552386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d-ID" smtClean="0"/>
          </a:p>
        </p:txBody>
      </p:sp>
      <p:sp>
        <p:nvSpPr>
          <p:cNvPr id="4" name="Slide Number Placeholder 3"/>
          <p:cNvSpPr>
            <a:spLocks noGrp="1"/>
          </p:cNvSpPr>
          <p:nvPr>
            <p:ph type="sldNum" sz="quarter" idx="5"/>
          </p:nvPr>
        </p:nvSpPr>
        <p:spPr/>
        <p:txBody>
          <a:bodyPr/>
          <a:lstStyle/>
          <a:p>
            <a:pPr>
              <a:defRPr/>
            </a:pPr>
            <a:fld id="{787A9EB5-2D85-490B-8414-F2DF1CFF99DC}" type="slidenum">
              <a:rPr lang="en-US" smtClean="0"/>
              <a:pPr>
                <a:defRPr/>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d-ID" smtClean="0"/>
          </a:p>
        </p:txBody>
      </p:sp>
      <p:sp>
        <p:nvSpPr>
          <p:cNvPr id="4" name="Slide Number Placeholder 3"/>
          <p:cNvSpPr>
            <a:spLocks noGrp="1"/>
          </p:cNvSpPr>
          <p:nvPr>
            <p:ph type="sldNum" sz="quarter" idx="5"/>
          </p:nvPr>
        </p:nvSpPr>
        <p:spPr/>
        <p:txBody>
          <a:bodyPr/>
          <a:lstStyle/>
          <a:p>
            <a:pPr>
              <a:defRPr/>
            </a:pPr>
            <a:fld id="{A098E004-F755-4480-BB35-A0848B29B1A8}" type="slidenum">
              <a:rPr lang="en-US" smtClean="0"/>
              <a:pPr>
                <a:defRPr/>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d-ID" smtClean="0"/>
          </a:p>
        </p:txBody>
      </p:sp>
      <p:sp>
        <p:nvSpPr>
          <p:cNvPr id="4" name="Slide Number Placeholder 3"/>
          <p:cNvSpPr>
            <a:spLocks noGrp="1"/>
          </p:cNvSpPr>
          <p:nvPr>
            <p:ph type="sldNum" sz="quarter" idx="5"/>
          </p:nvPr>
        </p:nvSpPr>
        <p:spPr/>
        <p:txBody>
          <a:bodyPr/>
          <a:lstStyle/>
          <a:p>
            <a:pPr>
              <a:defRPr/>
            </a:pPr>
            <a:fld id="{270DAFC4-EA82-4280-9C05-3012B7739451}"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fld id="{85D5750C-A1C8-4694-A8B9-5A4EA24AA2B7}" type="datetimeFigureOut">
              <a:rPr lang="en-US"/>
              <a:pPr>
                <a:defRPr/>
              </a:pPr>
              <a:t>5/11/2011</a:t>
            </a:fld>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AC48E4EA-9BC0-448A-B5AF-A80DF7434B9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086F5E0-2541-4B4F-A27B-C5ABBFEFF441}" type="datetimeFigureOut">
              <a:rPr lang="en-US"/>
              <a:pPr>
                <a:defRPr/>
              </a:pPr>
              <a:t>5/11/2011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8E29C8E-A957-46AB-8159-2EFFA42B5B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FCDDCB05-C10D-4E9B-88F0-015905EB8AE5}" type="datetimeFigureOut">
              <a:rPr lang="en-US"/>
              <a:pPr>
                <a:defRPr/>
              </a:pPr>
              <a:t>5/11/2011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6FD9C03-2F7D-495A-A343-EEA986A8FE7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460C2E6-068D-4E42-ACBA-B4E3187A2035}" type="datetimeFigureOut">
              <a:rPr lang="en-US"/>
              <a:pPr>
                <a:defRPr/>
              </a:pPr>
              <a:t>5/11/2011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69FDA70-D650-485D-BC28-C896DA6A20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8EF09753-2271-478F-B2F2-1192CDCA726D}" type="datetimeFigureOut">
              <a:rPr lang="en-US"/>
              <a:pPr>
                <a:defRPr/>
              </a:pPr>
              <a:t>5/11/2011</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A50BDF7A-6793-487F-9A9E-8C74456FCDD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8770016B-3EF8-4E2F-B47F-CD3992918C49}" type="datetimeFigureOut">
              <a:rPr lang="en-US"/>
              <a:pPr>
                <a:defRPr/>
              </a:pPr>
              <a:t>5/11/2011</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0133E0E1-D27F-47A1-8401-CA561BAC31D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AC2CE70-D196-47A5-AFAD-4C4561BE4C53}" type="datetimeFigureOut">
              <a:rPr lang="en-US"/>
              <a:pPr>
                <a:defRPr/>
              </a:pPr>
              <a:t>5/11/2011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40CC2C2D-8D20-4352-9092-383929B3078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F7F180DC-E47D-4A25-A5B0-1C83DFF2359F}" type="datetimeFigureOut">
              <a:rPr lang="en-US"/>
              <a:pPr>
                <a:defRPr/>
              </a:pPr>
              <a:t>5/11/2011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F8400D55-A197-4363-A76C-26444CB126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CB6910BD-FD97-4E0F-BCB2-591774BCD6BC}" type="datetimeFigureOut">
              <a:rPr lang="en-US"/>
              <a:pPr>
                <a:defRPr/>
              </a:pPr>
              <a:t>5/11/2011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0B16E7B4-57BA-445B-988C-17A43916EFE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7F2DE25-8DD3-4B46-91E0-5883443CC832}" type="datetimeFigureOut">
              <a:rPr lang="en-US"/>
              <a:pPr>
                <a:defRPr/>
              </a:pPr>
              <a:t>5/11/2011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40BC6E6-A14A-40BB-B7C0-3E1231F6995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A332614-589E-4847-A1B9-B182C1F593EF}" type="datetimeFigureOut">
              <a:rPr lang="en-US"/>
              <a:pPr>
                <a:defRPr/>
              </a:pPr>
              <a:t>5/11/2011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085F83D-3FF5-43A7-B947-1AEFC05BAF6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052"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3DB7D2BC-AE55-47B1-80CB-F1A0CF32B689}" type="datetimeFigureOut">
              <a:rPr lang="en-US"/>
              <a:pPr>
                <a:defRPr/>
              </a:pPr>
              <a:t>5/11/2011</a:t>
            </a:fld>
            <a:endParaRPr lang="en-US"/>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B91B4DF8-29CD-45C9-A9FE-4A5B0827471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1" r:id="rId1"/>
    <p:sldLayoutId id="2147483925" r:id="rId2"/>
    <p:sldLayoutId id="2147483932" r:id="rId3"/>
    <p:sldLayoutId id="2147483926" r:id="rId4"/>
    <p:sldLayoutId id="2147483933" r:id="rId5"/>
    <p:sldLayoutId id="2147483927" r:id="rId6"/>
    <p:sldLayoutId id="2147483928" r:id="rId7"/>
    <p:sldLayoutId id="2147483934" r:id="rId8"/>
    <p:sldLayoutId id="2147483935" r:id="rId9"/>
    <p:sldLayoutId id="2147483929" r:id="rId10"/>
    <p:sldLayoutId id="2147483930"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pitchFamily="34"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pitchFamily="34"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wmf"/><Relationship Id="rId4" Type="http://schemas.openxmlformats.org/officeDocument/2006/relationships/image" Target="../media/image22.jpeg"/><Relationship Id="rId9"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hmads\KRBG_Sumbar\KRB SUMBAR.jpg"/>
          <p:cNvPicPr>
            <a:picLocks noChangeAspect="1" noChangeArrowheads="1"/>
          </p:cNvPicPr>
          <p:nvPr/>
        </p:nvPicPr>
        <p:blipFill>
          <a:blip r:embed="rId2" cstate="print"/>
          <a:srcRect r="38068"/>
          <a:stretch>
            <a:fillRect/>
          </a:stretch>
        </p:blipFill>
        <p:spPr bwMode="auto">
          <a:xfrm>
            <a:off x="762000" y="1524000"/>
            <a:ext cx="1615597" cy="18680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4" descr="KRB GEMPA  LAMPUNG 2010-small.jpg"/>
          <p:cNvPicPr>
            <a:picLocks noChangeAspect="1"/>
          </p:cNvPicPr>
          <p:nvPr/>
        </p:nvPicPr>
        <p:blipFill>
          <a:blip r:embed="rId3" cstate="print"/>
          <a:stretch>
            <a:fillRect/>
          </a:stretch>
        </p:blipFill>
        <p:spPr>
          <a:xfrm>
            <a:off x="1676400" y="2895600"/>
            <a:ext cx="1487468" cy="14051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Picture 5" descr="KRB GEMPA JAWA TIMUR 2010.jpg"/>
          <p:cNvPicPr>
            <a:picLocks noChangeAspect="1"/>
          </p:cNvPicPr>
          <p:nvPr/>
        </p:nvPicPr>
        <p:blipFill>
          <a:blip r:embed="rId4" cstate="print"/>
          <a:stretch>
            <a:fillRect/>
          </a:stretch>
        </p:blipFill>
        <p:spPr>
          <a:xfrm>
            <a:off x="2286000" y="990600"/>
            <a:ext cx="1629706" cy="24993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a:xfrm>
            <a:off x="1371600" y="3505200"/>
            <a:ext cx="6705600" cy="1447800"/>
          </a:xfrm>
        </p:spPr>
        <p:txBody>
          <a:bodyPr/>
          <a:lstStyle/>
          <a:p>
            <a:pPr>
              <a:defRPr/>
            </a:pPr>
            <a:r>
              <a:rPr lang="en-US" dirty="0" smtClean="0"/>
              <a:t>MITIGASI BENCANA GEMPABUMI DAN TSUNAMI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PWRG Ind (1)"/>
          <p:cNvPicPr>
            <a:picLocks noChangeAspect="1" noChangeArrowheads="1"/>
          </p:cNvPicPr>
          <p:nvPr/>
        </p:nvPicPr>
        <p:blipFill>
          <a:blip r:embed="rId2"/>
          <a:srcRect/>
          <a:stretch>
            <a:fillRect/>
          </a:stretch>
        </p:blipFill>
        <p:spPr bwMode="auto">
          <a:xfrm>
            <a:off x="523875" y="1181100"/>
            <a:ext cx="8159750" cy="5334000"/>
          </a:xfrm>
          <a:prstGeom prst="rect">
            <a:avLst/>
          </a:prstGeom>
          <a:noFill/>
          <a:ln w="9525">
            <a:noFill/>
            <a:miter lim="800000"/>
            <a:headEnd/>
            <a:tailEnd/>
          </a:ln>
        </p:spPr>
      </p:pic>
      <p:sp>
        <p:nvSpPr>
          <p:cNvPr id="41987" name="WordArt 3"/>
          <p:cNvSpPr>
            <a:spLocks noChangeArrowheads="1" noChangeShapeType="1" noTextEdit="1"/>
          </p:cNvSpPr>
          <p:nvPr/>
        </p:nvSpPr>
        <p:spPr bwMode="auto">
          <a:xfrm>
            <a:off x="762000" y="609600"/>
            <a:ext cx="7913688" cy="342900"/>
          </a:xfrm>
          <a:prstGeom prst="rect">
            <a:avLst/>
          </a:prstGeom>
        </p:spPr>
        <p:txBody>
          <a:bodyPr wrap="none" fromWordArt="1">
            <a:prstTxWarp prst="textPlain">
              <a:avLst>
                <a:gd name="adj" fmla="val 50000"/>
              </a:avLst>
            </a:prstTxWarp>
          </a:bodyPr>
          <a:lstStyle/>
          <a:p>
            <a:pPr algn="ctr"/>
            <a:r>
              <a:rPr lang="it-IT" sz="2400" b="1" kern="10" spc="480">
                <a:ln w="9525">
                  <a:noFill/>
                  <a:round/>
                  <a:headEnd/>
                  <a:tailEnd/>
                </a:ln>
                <a:solidFill>
                  <a:srgbClr val="FF0000"/>
                </a:solidFill>
                <a:effectLst>
                  <a:outerShdw dist="45791" dir="3378596" algn="ctr" rotWithShape="0">
                    <a:srgbClr val="4D4D4D">
                      <a:alpha val="79999"/>
                    </a:srgbClr>
                  </a:outerShdw>
                </a:effectLst>
                <a:latin typeface="Arial"/>
                <a:cs typeface="Arial"/>
              </a:rPr>
              <a:t>WILAYAH RAWAN BENCANA GEMPABUMI DI INDONESIA</a:t>
            </a:r>
            <a:endParaRPr lang="en-US" sz="2400" b="1" kern="10" spc="480">
              <a:ln w="9525">
                <a:noFill/>
                <a:round/>
                <a:headEnd/>
                <a:tailEnd/>
              </a:ln>
              <a:solidFill>
                <a:srgbClr val="FF0000"/>
              </a:solidFill>
              <a:effectLst>
                <a:outerShdw dist="45791" dir="3378596" algn="ctr" rotWithShape="0">
                  <a:srgbClr val="4D4D4D">
                    <a:alpha val="79999"/>
                  </a:srgbClr>
                </a:outerShdw>
              </a:effectLst>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New Wil Rwn Tsu"/>
          <p:cNvPicPr>
            <a:picLocks noChangeAspect="1" noChangeArrowheads="1"/>
          </p:cNvPicPr>
          <p:nvPr/>
        </p:nvPicPr>
        <p:blipFill>
          <a:blip r:embed="rId2"/>
          <a:srcRect/>
          <a:stretch>
            <a:fillRect/>
          </a:stretch>
        </p:blipFill>
        <p:spPr bwMode="auto">
          <a:xfrm>
            <a:off x="381000" y="1219200"/>
            <a:ext cx="8440738" cy="5334000"/>
          </a:xfrm>
          <a:prstGeom prst="rect">
            <a:avLst/>
          </a:prstGeom>
          <a:noFill/>
          <a:ln w="9525">
            <a:noFill/>
            <a:miter lim="800000"/>
            <a:headEnd/>
            <a:tailEnd/>
          </a:ln>
        </p:spPr>
      </p:pic>
      <p:sp>
        <p:nvSpPr>
          <p:cNvPr id="43011" name="WordArt 3"/>
          <p:cNvSpPr>
            <a:spLocks noChangeArrowheads="1" noChangeShapeType="1" noTextEdit="1"/>
          </p:cNvSpPr>
          <p:nvPr/>
        </p:nvSpPr>
        <p:spPr bwMode="auto">
          <a:xfrm>
            <a:off x="1447800" y="609600"/>
            <a:ext cx="5759450" cy="466725"/>
          </a:xfrm>
          <a:prstGeom prst="rect">
            <a:avLst/>
          </a:prstGeom>
        </p:spPr>
        <p:txBody>
          <a:bodyPr wrap="none" fromWordArt="1">
            <a:prstTxWarp prst="textPlain">
              <a:avLst>
                <a:gd name="adj" fmla="val 50000"/>
              </a:avLst>
            </a:prstTxWarp>
          </a:bodyPr>
          <a:lstStyle/>
          <a:p>
            <a:pPr algn="ctr"/>
            <a:r>
              <a:rPr lang="en-US" sz="3200" b="1" kern="10" spc="640">
                <a:ln w="9525">
                  <a:noFill/>
                  <a:round/>
                  <a:headEnd/>
                  <a:tailEnd/>
                </a:ln>
                <a:solidFill>
                  <a:srgbClr val="FF0000"/>
                </a:solidFill>
                <a:effectLst>
                  <a:outerShdw dist="45791" dir="3378596" algn="ctr" rotWithShape="0">
                    <a:srgbClr val="4D4D4D">
                      <a:alpha val="79999"/>
                    </a:srgbClr>
                  </a:outerShdw>
                </a:effectLst>
                <a:latin typeface="Arial"/>
                <a:cs typeface="Arial"/>
              </a:rPr>
              <a:t>WILAYAH RAWAN BENCANA TSUNAMI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t="13542" r="2344" b="13542"/>
          <a:stretch>
            <a:fillRect/>
          </a:stretch>
        </p:blipFill>
        <p:spPr bwMode="auto">
          <a:xfrm>
            <a:off x="0" y="1447800"/>
            <a:ext cx="9144000" cy="5121275"/>
          </a:xfrm>
          <a:prstGeom prst="rect">
            <a:avLst/>
          </a:prstGeom>
          <a:noFill/>
          <a:ln w="9525">
            <a:noFill/>
            <a:miter lim="800000"/>
            <a:headEnd/>
            <a:tailEnd/>
          </a:ln>
        </p:spPr>
      </p:pic>
      <p:sp>
        <p:nvSpPr>
          <p:cNvPr id="44035" name="TextBox 2"/>
          <p:cNvSpPr txBox="1">
            <a:spLocks noChangeArrowheads="1"/>
          </p:cNvSpPr>
          <p:nvPr/>
        </p:nvSpPr>
        <p:spPr bwMode="auto">
          <a:xfrm>
            <a:off x="1371600" y="609600"/>
            <a:ext cx="6419850" cy="646113"/>
          </a:xfrm>
          <a:prstGeom prst="rect">
            <a:avLst/>
          </a:prstGeom>
          <a:noFill/>
          <a:ln w="9525">
            <a:noFill/>
            <a:miter lim="800000"/>
            <a:headEnd/>
            <a:tailEnd/>
          </a:ln>
        </p:spPr>
        <p:txBody>
          <a:bodyPr wrap="none">
            <a:spAutoFit/>
          </a:bodyPr>
          <a:lstStyle/>
          <a:p>
            <a:pPr algn="ctr"/>
            <a:r>
              <a:rPr lang="en-US" b="1">
                <a:solidFill>
                  <a:srgbClr val="FF0000"/>
                </a:solidFill>
                <a:latin typeface="Comic Sans MS" pitchFamily="66" charset="0"/>
              </a:rPr>
              <a:t>GEMPABUMI YANG MEMICU TERJADINYA TSUNAMI</a:t>
            </a:r>
          </a:p>
          <a:p>
            <a:pPr algn="ctr"/>
            <a:r>
              <a:rPr lang="en-US" b="1">
                <a:solidFill>
                  <a:srgbClr val="FF0000"/>
                </a:solidFill>
                <a:latin typeface="Comic Sans MS" pitchFamily="66" charset="0"/>
              </a:rPr>
              <a:t>(1976 – 2010)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2">
            <a:hlinkClick r:id="rId2" action="ppaction://hlinksldjump"/>
          </p:cNvPr>
          <p:cNvSpPr>
            <a:spLocks noChangeArrowheads="1"/>
          </p:cNvSpPr>
          <p:nvPr/>
        </p:nvSpPr>
        <p:spPr bwMode="auto">
          <a:xfrm>
            <a:off x="5929313" y="1354138"/>
            <a:ext cx="990600" cy="914400"/>
          </a:xfrm>
          <a:prstGeom prst="ellipse">
            <a:avLst/>
          </a:prstGeom>
          <a:solidFill>
            <a:schemeClr val="bg2">
              <a:lumMod val="90000"/>
            </a:schemeClr>
          </a:solidFill>
          <a:ln w="28575">
            <a:solidFill>
              <a:schemeClr val="tx1"/>
            </a:solidFill>
            <a:round/>
            <a:headEnd/>
            <a:tailEnd/>
          </a:ln>
          <a:effectLst/>
        </p:spPr>
        <p:txBody>
          <a:bodyPr wrap="none" anchor="ctr"/>
          <a:lstStyle/>
          <a:p>
            <a:pPr>
              <a:defRPr/>
            </a:pPr>
            <a:endParaRPr lang="id-ID">
              <a:latin typeface="Arial" charset="0"/>
              <a:cs typeface="Arial" charset="0"/>
            </a:endParaRPr>
          </a:p>
        </p:txBody>
      </p:sp>
      <p:sp>
        <p:nvSpPr>
          <p:cNvPr id="5" name="Oval 11">
            <a:hlinkClick r:id="rId2" action="ppaction://hlinksldjump"/>
          </p:cNvPr>
          <p:cNvSpPr>
            <a:spLocks noChangeArrowheads="1"/>
          </p:cNvSpPr>
          <p:nvPr/>
        </p:nvSpPr>
        <p:spPr bwMode="auto">
          <a:xfrm>
            <a:off x="4143375" y="2366963"/>
            <a:ext cx="990600" cy="914400"/>
          </a:xfrm>
          <a:prstGeom prst="ellipse">
            <a:avLst/>
          </a:prstGeom>
          <a:solidFill>
            <a:schemeClr val="bg2">
              <a:lumMod val="90000"/>
            </a:schemeClr>
          </a:solidFill>
          <a:ln w="28575">
            <a:solidFill>
              <a:schemeClr val="tx1"/>
            </a:solidFill>
            <a:round/>
            <a:headEnd/>
            <a:tailEnd/>
          </a:ln>
          <a:effectLst/>
        </p:spPr>
        <p:txBody>
          <a:bodyPr wrap="none" anchor="ctr"/>
          <a:lstStyle/>
          <a:p>
            <a:pPr>
              <a:defRPr/>
            </a:pPr>
            <a:endParaRPr lang="id-ID">
              <a:latin typeface="Arial" charset="0"/>
              <a:cs typeface="Arial" charset="0"/>
            </a:endParaRPr>
          </a:p>
        </p:txBody>
      </p:sp>
      <p:sp>
        <p:nvSpPr>
          <p:cNvPr id="6" name="Oval 10">
            <a:hlinkClick r:id="rId2" action="ppaction://hlinksldjump"/>
          </p:cNvPr>
          <p:cNvSpPr>
            <a:spLocks noChangeArrowheads="1"/>
          </p:cNvSpPr>
          <p:nvPr/>
        </p:nvSpPr>
        <p:spPr bwMode="auto">
          <a:xfrm>
            <a:off x="2314575" y="3463925"/>
            <a:ext cx="990600" cy="914400"/>
          </a:xfrm>
          <a:prstGeom prst="ellipse">
            <a:avLst/>
          </a:prstGeom>
          <a:solidFill>
            <a:schemeClr val="bg2">
              <a:lumMod val="90000"/>
            </a:schemeClr>
          </a:solidFill>
          <a:ln w="28575">
            <a:solidFill>
              <a:schemeClr val="tx1"/>
            </a:solidFill>
            <a:round/>
            <a:headEnd/>
            <a:tailEnd/>
          </a:ln>
          <a:effectLst/>
        </p:spPr>
        <p:txBody>
          <a:bodyPr wrap="none" anchor="ctr"/>
          <a:lstStyle/>
          <a:p>
            <a:pPr>
              <a:defRPr/>
            </a:pPr>
            <a:endParaRPr lang="id-ID">
              <a:latin typeface="Arial" charset="0"/>
              <a:cs typeface="Arial" charset="0"/>
            </a:endParaRPr>
          </a:p>
        </p:txBody>
      </p:sp>
      <p:sp>
        <p:nvSpPr>
          <p:cNvPr id="7" name="Oval 9">
            <a:hlinkClick r:id="rId2" action="ppaction://hlinksldjump"/>
          </p:cNvPr>
          <p:cNvSpPr>
            <a:spLocks noChangeArrowheads="1"/>
          </p:cNvSpPr>
          <p:nvPr/>
        </p:nvSpPr>
        <p:spPr bwMode="auto">
          <a:xfrm>
            <a:off x="409575" y="4651375"/>
            <a:ext cx="990600" cy="914400"/>
          </a:xfrm>
          <a:prstGeom prst="ellipse">
            <a:avLst/>
          </a:prstGeom>
          <a:solidFill>
            <a:schemeClr val="bg2">
              <a:lumMod val="90000"/>
            </a:schemeClr>
          </a:solidFill>
          <a:ln w="28575">
            <a:solidFill>
              <a:schemeClr val="tx1"/>
            </a:solidFill>
            <a:round/>
            <a:headEnd/>
            <a:tailEnd/>
          </a:ln>
          <a:effectLst/>
        </p:spPr>
        <p:txBody>
          <a:bodyPr wrap="none" anchor="ctr"/>
          <a:lstStyle/>
          <a:p>
            <a:pPr>
              <a:defRPr/>
            </a:pPr>
            <a:endParaRPr lang="id-ID">
              <a:latin typeface="Arial" charset="0"/>
              <a:cs typeface="Arial" charset="0"/>
            </a:endParaRPr>
          </a:p>
        </p:txBody>
      </p:sp>
      <p:sp>
        <p:nvSpPr>
          <p:cNvPr id="8" name="Line 29"/>
          <p:cNvSpPr>
            <a:spLocks noChangeShapeType="1"/>
          </p:cNvSpPr>
          <p:nvPr/>
        </p:nvSpPr>
        <p:spPr bwMode="auto">
          <a:xfrm flipV="1">
            <a:off x="889000" y="1839913"/>
            <a:ext cx="5540375" cy="3268662"/>
          </a:xfrm>
          <a:prstGeom prst="line">
            <a:avLst/>
          </a:prstGeom>
          <a:noFill/>
          <a:ln w="101600">
            <a:solidFill>
              <a:srgbClr val="0066FF"/>
            </a:solidFill>
            <a:round/>
            <a:headEnd/>
            <a:tailEnd type="triangle" w="lg" len="lg"/>
          </a:ln>
          <a:effectLst>
            <a:outerShdw dist="35921" dir="2700000" algn="ctr" rotWithShape="0">
              <a:srgbClr val="808080"/>
            </a:outerShdw>
          </a:effectLst>
        </p:spPr>
        <p:txBody>
          <a:bodyPr/>
          <a:lstStyle/>
          <a:p>
            <a:pPr>
              <a:defRPr/>
            </a:pPr>
            <a:endParaRPr lang="en-US">
              <a:latin typeface="Arial" charset="0"/>
              <a:cs typeface="Arial" charset="0"/>
            </a:endParaRPr>
          </a:p>
        </p:txBody>
      </p:sp>
      <p:sp>
        <p:nvSpPr>
          <p:cNvPr id="45063" name="Text Box 6"/>
          <p:cNvSpPr txBox="1">
            <a:spLocks noChangeArrowheads="1"/>
          </p:cNvSpPr>
          <p:nvPr/>
        </p:nvSpPr>
        <p:spPr bwMode="auto">
          <a:xfrm>
            <a:off x="3403600" y="3797300"/>
            <a:ext cx="5486400" cy="701675"/>
          </a:xfrm>
          <a:prstGeom prst="rect">
            <a:avLst/>
          </a:prstGeom>
          <a:noFill/>
          <a:ln w="9525">
            <a:noFill/>
            <a:miter lim="800000"/>
            <a:headEnd/>
            <a:tailEnd/>
          </a:ln>
        </p:spPr>
        <p:txBody>
          <a:bodyPr>
            <a:spAutoFit/>
          </a:bodyPr>
          <a:lstStyle/>
          <a:p>
            <a:r>
              <a:rPr lang="id-ID" sz="2000" b="1"/>
              <a:t>P</a:t>
            </a:r>
            <a:r>
              <a:rPr lang="en-US" sz="2000" b="1"/>
              <a:t>emetaan</a:t>
            </a:r>
            <a:endParaRPr lang="id-ID" sz="2000" b="1"/>
          </a:p>
          <a:p>
            <a:r>
              <a:rPr lang="en-US" sz="2000" b="1"/>
              <a:t>Kawasan</a:t>
            </a:r>
            <a:r>
              <a:rPr lang="id-ID" sz="2000" b="1"/>
              <a:t> </a:t>
            </a:r>
            <a:r>
              <a:rPr lang="en-US" sz="2000" b="1"/>
              <a:t>Rawan Gempabumi / Tsunami</a:t>
            </a:r>
          </a:p>
        </p:txBody>
      </p:sp>
      <p:sp>
        <p:nvSpPr>
          <p:cNvPr id="45064" name="Text Box 7"/>
          <p:cNvSpPr txBox="1">
            <a:spLocks noChangeArrowheads="1"/>
          </p:cNvSpPr>
          <p:nvPr/>
        </p:nvSpPr>
        <p:spPr bwMode="auto">
          <a:xfrm>
            <a:off x="1450975" y="5129213"/>
            <a:ext cx="3476625" cy="708025"/>
          </a:xfrm>
          <a:prstGeom prst="rect">
            <a:avLst/>
          </a:prstGeom>
          <a:noFill/>
          <a:ln w="9525">
            <a:noFill/>
            <a:miter lim="800000"/>
            <a:headEnd/>
            <a:tailEnd/>
          </a:ln>
        </p:spPr>
        <p:txBody>
          <a:bodyPr>
            <a:spAutoFit/>
          </a:bodyPr>
          <a:lstStyle/>
          <a:p>
            <a:r>
              <a:rPr lang="en-US" sz="2000" b="1"/>
              <a:t>Penyelidikan Gempabumi /</a:t>
            </a:r>
          </a:p>
          <a:p>
            <a:r>
              <a:rPr lang="en-US" sz="2000" b="1"/>
              <a:t>Tsunamigenic</a:t>
            </a:r>
            <a:endParaRPr lang="id-ID" sz="2000" b="1"/>
          </a:p>
        </p:txBody>
      </p:sp>
      <p:sp>
        <p:nvSpPr>
          <p:cNvPr id="45065" name="Text Box 8"/>
          <p:cNvSpPr txBox="1">
            <a:spLocks noChangeArrowheads="1"/>
          </p:cNvSpPr>
          <p:nvPr/>
        </p:nvSpPr>
        <p:spPr bwMode="auto">
          <a:xfrm>
            <a:off x="5194300" y="3035300"/>
            <a:ext cx="1565275" cy="400050"/>
          </a:xfrm>
          <a:prstGeom prst="rect">
            <a:avLst/>
          </a:prstGeom>
          <a:noFill/>
          <a:ln w="9525">
            <a:noFill/>
            <a:miter lim="800000"/>
            <a:headEnd/>
            <a:tailEnd/>
          </a:ln>
        </p:spPr>
        <p:txBody>
          <a:bodyPr wrap="none">
            <a:spAutoFit/>
          </a:bodyPr>
          <a:lstStyle/>
          <a:p>
            <a:r>
              <a:rPr lang="en-US" sz="2000" b="1"/>
              <a:t>Sosialisasi</a:t>
            </a:r>
          </a:p>
        </p:txBody>
      </p:sp>
      <p:sp>
        <p:nvSpPr>
          <p:cNvPr id="45066" name="Text Box 9"/>
          <p:cNvSpPr txBox="1">
            <a:spLocks noChangeArrowheads="1"/>
          </p:cNvSpPr>
          <p:nvPr/>
        </p:nvSpPr>
        <p:spPr bwMode="auto">
          <a:xfrm>
            <a:off x="6696075" y="2212975"/>
            <a:ext cx="2217738" cy="400050"/>
          </a:xfrm>
          <a:prstGeom prst="rect">
            <a:avLst/>
          </a:prstGeom>
          <a:noFill/>
          <a:ln w="9525">
            <a:noFill/>
            <a:miter lim="800000"/>
            <a:headEnd/>
            <a:tailEnd/>
          </a:ln>
        </p:spPr>
        <p:txBody>
          <a:bodyPr wrap="none">
            <a:spAutoFit/>
          </a:bodyPr>
          <a:lstStyle/>
          <a:p>
            <a:r>
              <a:rPr lang="en-US" sz="2000" b="1"/>
              <a:t>Tanggap</a:t>
            </a:r>
            <a:r>
              <a:rPr lang="id-ID" sz="2000" b="1"/>
              <a:t> D</a:t>
            </a:r>
            <a:r>
              <a:rPr lang="en-US" sz="2000" b="1"/>
              <a:t>arurat</a:t>
            </a:r>
            <a:endParaRPr lang="id-ID" sz="2000" b="1"/>
          </a:p>
        </p:txBody>
      </p:sp>
      <p:sp>
        <p:nvSpPr>
          <p:cNvPr id="45067" name="Rectangle 8"/>
          <p:cNvSpPr>
            <a:spLocks noChangeArrowheads="1"/>
          </p:cNvSpPr>
          <p:nvPr/>
        </p:nvSpPr>
        <p:spPr bwMode="auto">
          <a:xfrm>
            <a:off x="279400" y="6054725"/>
            <a:ext cx="8534400" cy="757238"/>
          </a:xfrm>
          <a:prstGeom prst="rect">
            <a:avLst/>
          </a:prstGeom>
          <a:noFill/>
          <a:ln w="9525">
            <a:noFill/>
            <a:miter lim="800000"/>
            <a:headEnd/>
            <a:tailEnd/>
          </a:ln>
        </p:spPr>
        <p:txBody>
          <a:bodyPr>
            <a:spAutoFit/>
          </a:bodyPr>
          <a:lstStyle/>
          <a:p>
            <a:pPr>
              <a:lnSpc>
                <a:spcPct val="80000"/>
              </a:lnSpc>
            </a:pPr>
            <a:endParaRPr lang="en-US" b="1"/>
          </a:p>
          <a:p>
            <a:pPr>
              <a:lnSpc>
                <a:spcPct val="80000"/>
              </a:lnSpc>
            </a:pPr>
            <a:r>
              <a:rPr lang="en-US" b="1"/>
              <a:t>Strategi mitigasi</a:t>
            </a:r>
            <a:r>
              <a:rPr lang="en-US"/>
              <a:t>: identifikasi tingkat kerentanan terjadi gempabumi dan siapkan masyarakat guna mengantisipasi kejadian bencana </a:t>
            </a:r>
          </a:p>
        </p:txBody>
      </p:sp>
      <p:sp>
        <p:nvSpPr>
          <p:cNvPr id="45068" name="Rectangle 14"/>
          <p:cNvSpPr>
            <a:spLocks noChangeArrowheads="1"/>
          </p:cNvSpPr>
          <p:nvPr/>
        </p:nvSpPr>
        <p:spPr bwMode="auto">
          <a:xfrm>
            <a:off x="203200" y="1069975"/>
            <a:ext cx="4876800" cy="979488"/>
          </a:xfrm>
          <a:prstGeom prst="rect">
            <a:avLst/>
          </a:prstGeom>
          <a:noFill/>
          <a:ln w="9525">
            <a:noFill/>
            <a:miter lim="800000"/>
            <a:headEnd/>
            <a:tailEnd/>
          </a:ln>
        </p:spPr>
        <p:txBody>
          <a:bodyPr>
            <a:spAutoFit/>
          </a:bodyPr>
          <a:lstStyle/>
          <a:p>
            <a:pPr algn="just">
              <a:lnSpc>
                <a:spcPct val="80000"/>
              </a:lnSpc>
            </a:pPr>
            <a:r>
              <a:rPr lang="en-US"/>
              <a:t>Jika suatu wilayah pernah terlanda gempabumi maka pasti akan terjadi lagi di kemudian hari namun kapan dan berapa besar daya rusaknya tidak dapat di ramalkan.</a:t>
            </a:r>
          </a:p>
        </p:txBody>
      </p:sp>
      <p:sp>
        <p:nvSpPr>
          <p:cNvPr id="45069" name="TextBox 1"/>
          <p:cNvSpPr txBox="1">
            <a:spLocks noChangeArrowheads="1"/>
          </p:cNvSpPr>
          <p:nvPr/>
        </p:nvSpPr>
        <p:spPr bwMode="auto">
          <a:xfrm>
            <a:off x="3857625" y="38100"/>
            <a:ext cx="4981575" cy="708025"/>
          </a:xfrm>
          <a:prstGeom prst="rect">
            <a:avLst/>
          </a:prstGeom>
          <a:noFill/>
          <a:ln w="9525">
            <a:noFill/>
            <a:miter lim="800000"/>
            <a:headEnd/>
            <a:tailEnd/>
          </a:ln>
        </p:spPr>
        <p:txBody>
          <a:bodyPr>
            <a:spAutoFit/>
          </a:bodyPr>
          <a:lstStyle/>
          <a:p>
            <a:pPr algn="r"/>
            <a:r>
              <a:rPr lang="en-US" sz="2000" b="1"/>
              <a:t>UPAYA MITIGASI BENCANA </a:t>
            </a:r>
          </a:p>
          <a:p>
            <a:pPr algn="r"/>
            <a:r>
              <a:rPr lang="en-US" sz="2000" b="1"/>
              <a:t>GEMPABUMI/TSUNAMI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3475038" y="139700"/>
            <a:ext cx="5614987" cy="400050"/>
          </a:xfrm>
          <a:prstGeom prst="rect">
            <a:avLst/>
          </a:prstGeom>
          <a:noFill/>
          <a:ln w="9525">
            <a:noFill/>
            <a:miter lim="800000"/>
            <a:headEnd/>
            <a:tailEnd/>
          </a:ln>
        </p:spPr>
        <p:txBody>
          <a:bodyPr wrap="none">
            <a:spAutoFit/>
          </a:bodyPr>
          <a:lstStyle/>
          <a:p>
            <a:pPr>
              <a:defRPr/>
            </a:pPr>
            <a:r>
              <a:rPr lang="en-US" sz="2000" b="1" dirty="0">
                <a:latin typeface="+mn-lt"/>
                <a:cs typeface="Tahoma" pitchFamily="34" charset="0"/>
              </a:rPr>
              <a:t>PENYELIDIKAN GEMPABUMI DAN TSUNAMI</a:t>
            </a:r>
          </a:p>
        </p:txBody>
      </p:sp>
      <p:sp>
        <p:nvSpPr>
          <p:cNvPr id="46083" name="Text Box 14"/>
          <p:cNvSpPr txBox="1">
            <a:spLocks noChangeArrowheads="1"/>
          </p:cNvSpPr>
          <p:nvPr/>
        </p:nvSpPr>
        <p:spPr bwMode="auto">
          <a:xfrm>
            <a:off x="304800" y="838200"/>
            <a:ext cx="8610600" cy="1920875"/>
          </a:xfrm>
          <a:prstGeom prst="rect">
            <a:avLst/>
          </a:prstGeom>
          <a:noFill/>
          <a:ln w="9525">
            <a:noFill/>
            <a:miter lim="800000"/>
            <a:headEnd/>
            <a:tailEnd/>
          </a:ln>
        </p:spPr>
        <p:txBody>
          <a:bodyPr>
            <a:spAutoFit/>
          </a:bodyPr>
          <a:lstStyle/>
          <a:p>
            <a:pPr marL="284163" indent="-284163">
              <a:spcBef>
                <a:spcPct val="50000"/>
              </a:spcBef>
              <a:buFontTx/>
              <a:buChar char="•"/>
            </a:pPr>
            <a:r>
              <a:rPr lang="en-US" sz="2000" b="1"/>
              <a:t>Identifikasi Sesar Aktif</a:t>
            </a:r>
          </a:p>
          <a:p>
            <a:pPr marL="284163" indent="-284163">
              <a:spcBef>
                <a:spcPct val="50000"/>
              </a:spcBef>
              <a:buFontTx/>
              <a:buChar char="•"/>
            </a:pPr>
            <a:r>
              <a:rPr lang="en-US" sz="2000" b="1"/>
              <a:t>Mikrozonasi Gempabumi (respon batuan terhadap goncangan gempabumi)</a:t>
            </a:r>
          </a:p>
          <a:p>
            <a:pPr marL="284163" indent="-284163">
              <a:spcBef>
                <a:spcPct val="50000"/>
              </a:spcBef>
              <a:buFontTx/>
              <a:buChar char="•"/>
            </a:pPr>
            <a:r>
              <a:rPr lang="en-US" sz="2000" b="1"/>
              <a:t>Identifikasi tsunamigenic (potensi tsunami) / sumber gempabumi pemicu tsunami (menurut sejarah)</a:t>
            </a:r>
            <a:endParaRPr lang="fr-FR" sz="2000" b="1"/>
          </a:p>
        </p:txBody>
      </p:sp>
      <p:sp>
        <p:nvSpPr>
          <p:cNvPr id="46084" name="Text Box 15"/>
          <p:cNvSpPr txBox="1">
            <a:spLocks noChangeArrowheads="1"/>
          </p:cNvSpPr>
          <p:nvPr/>
        </p:nvSpPr>
        <p:spPr bwMode="auto">
          <a:xfrm>
            <a:off x="381000" y="4397375"/>
            <a:ext cx="8382000" cy="2460625"/>
          </a:xfrm>
          <a:prstGeom prst="rect">
            <a:avLst/>
          </a:prstGeom>
          <a:noFill/>
          <a:ln w="9525">
            <a:noFill/>
            <a:miter lim="800000"/>
            <a:headEnd/>
            <a:tailEnd/>
          </a:ln>
        </p:spPr>
        <p:txBody>
          <a:bodyPr>
            <a:spAutoFit/>
          </a:bodyPr>
          <a:lstStyle/>
          <a:p>
            <a:pPr algn="just">
              <a:lnSpc>
                <a:spcPct val="115000"/>
              </a:lnSpc>
              <a:spcBef>
                <a:spcPct val="50000"/>
              </a:spcBef>
            </a:pPr>
            <a:r>
              <a:rPr lang="en-US"/>
              <a:t>Dalam penyelidikan gempabumi ke depan, Badan geologi akan meningkatkan penyelidikan kondisi suatu wilayah dalam kaitan terhadap respon goncangan gempabumi seperti melakukan penyelidikan mikrotremor (amplifikasi gempabumi) dan PSHA (</a:t>
            </a:r>
            <a:r>
              <a:rPr lang="en-US" i="1"/>
              <a:t>Probabilistic Seismic Hazard Assessments</a:t>
            </a:r>
            <a:r>
              <a:rPr lang="en-US"/>
              <a:t>). </a:t>
            </a:r>
          </a:p>
          <a:p>
            <a:pPr algn="just">
              <a:lnSpc>
                <a:spcPct val="115000"/>
              </a:lnSpc>
              <a:spcBef>
                <a:spcPct val="50000"/>
              </a:spcBef>
            </a:pPr>
            <a:r>
              <a:rPr lang="en-US"/>
              <a:t>Hasil penyelidikan Gempabumi / Tsunami dapat digunakan sebagai salah satu parameter dalam pembuatan Peta Kawasan Rawan Bencana Gempabumi / Tsunami </a:t>
            </a:r>
            <a:endParaRPr lang="fr-FR"/>
          </a:p>
        </p:txBody>
      </p:sp>
      <p:pic>
        <p:nvPicPr>
          <p:cNvPr id="46085" name="Picture 4" descr="PETA MIZON2"/>
          <p:cNvPicPr>
            <a:picLocks noChangeAspect="1" noChangeArrowheads="1"/>
          </p:cNvPicPr>
          <p:nvPr/>
        </p:nvPicPr>
        <p:blipFill>
          <a:blip r:embed="rId2"/>
          <a:srcRect/>
          <a:stretch>
            <a:fillRect/>
          </a:stretch>
        </p:blipFill>
        <p:spPr bwMode="auto">
          <a:xfrm>
            <a:off x="163513" y="2854325"/>
            <a:ext cx="1801812" cy="1465263"/>
          </a:xfrm>
          <a:prstGeom prst="rect">
            <a:avLst/>
          </a:prstGeom>
          <a:noFill/>
          <a:ln w="12700">
            <a:solidFill>
              <a:schemeClr val="tx1"/>
            </a:solidFill>
            <a:miter lim="800000"/>
            <a:headEnd/>
            <a:tailEnd/>
          </a:ln>
        </p:spPr>
      </p:pic>
      <p:pic>
        <p:nvPicPr>
          <p:cNvPr id="46086" name="Picture 6" descr="100_3226"/>
          <p:cNvPicPr>
            <a:picLocks noChangeAspect="1" noChangeArrowheads="1"/>
          </p:cNvPicPr>
          <p:nvPr/>
        </p:nvPicPr>
        <p:blipFill>
          <a:blip r:embed="rId3"/>
          <a:srcRect/>
          <a:stretch>
            <a:fillRect/>
          </a:stretch>
        </p:blipFill>
        <p:spPr bwMode="auto">
          <a:xfrm>
            <a:off x="2046288" y="2844800"/>
            <a:ext cx="2432050" cy="1462088"/>
          </a:xfrm>
          <a:prstGeom prst="rect">
            <a:avLst/>
          </a:prstGeom>
          <a:noFill/>
          <a:ln w="12700">
            <a:solidFill>
              <a:schemeClr val="tx1"/>
            </a:solidFill>
            <a:miter lim="800000"/>
            <a:headEnd/>
            <a:tailEnd/>
          </a:ln>
        </p:spPr>
      </p:pic>
      <p:pic>
        <p:nvPicPr>
          <p:cNvPr id="46087" name="Picture 2" descr="tsunami padang"/>
          <p:cNvPicPr>
            <a:picLocks noChangeAspect="1" noChangeArrowheads="1"/>
          </p:cNvPicPr>
          <p:nvPr/>
        </p:nvPicPr>
        <p:blipFill>
          <a:blip r:embed="rId4"/>
          <a:srcRect l="1782" t="5293" r="32802" b="2940"/>
          <a:stretch>
            <a:fillRect/>
          </a:stretch>
        </p:blipFill>
        <p:spPr bwMode="auto">
          <a:xfrm>
            <a:off x="4546600" y="2854325"/>
            <a:ext cx="1817688" cy="1466850"/>
          </a:xfrm>
          <a:prstGeom prst="rect">
            <a:avLst/>
          </a:prstGeom>
          <a:noFill/>
          <a:ln w="12700">
            <a:solidFill>
              <a:srgbClr val="000000"/>
            </a:solidFill>
            <a:miter lim="800000"/>
            <a:headEnd/>
            <a:tailEnd/>
          </a:ln>
        </p:spPr>
      </p:pic>
      <p:pic>
        <p:nvPicPr>
          <p:cNvPr id="46088" name="Picture 6" descr="Sanur-Mertasari1"/>
          <p:cNvPicPr>
            <a:picLocks noChangeAspect="1" noChangeArrowheads="1"/>
          </p:cNvPicPr>
          <p:nvPr/>
        </p:nvPicPr>
        <p:blipFill>
          <a:blip r:embed="rId5"/>
          <a:srcRect/>
          <a:stretch>
            <a:fillRect/>
          </a:stretch>
        </p:blipFill>
        <p:spPr bwMode="auto">
          <a:xfrm>
            <a:off x="6457950" y="2852738"/>
            <a:ext cx="2447925" cy="1462087"/>
          </a:xfrm>
          <a:prstGeom prst="rect">
            <a:avLst/>
          </a:prstGeom>
          <a:noFill/>
          <a:ln w="12700">
            <a:solidFill>
              <a:srgbClr val="000000"/>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5"/>
          <p:cNvSpPr txBox="1">
            <a:spLocks noChangeArrowheads="1"/>
          </p:cNvSpPr>
          <p:nvPr/>
        </p:nvSpPr>
        <p:spPr bwMode="auto">
          <a:xfrm>
            <a:off x="214282" y="1133486"/>
            <a:ext cx="1447800" cy="36933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dirty="0" err="1"/>
              <a:t>Morfologi</a:t>
            </a:r>
            <a:endParaRPr lang="fr-FR" dirty="0"/>
          </a:p>
        </p:txBody>
      </p:sp>
      <p:sp>
        <p:nvSpPr>
          <p:cNvPr id="32771" name="Text Box 6"/>
          <p:cNvSpPr txBox="1">
            <a:spLocks noChangeArrowheads="1"/>
          </p:cNvSpPr>
          <p:nvPr/>
        </p:nvSpPr>
        <p:spPr bwMode="auto">
          <a:xfrm>
            <a:off x="214282" y="1638312"/>
            <a:ext cx="1447800" cy="36933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dirty="0" err="1"/>
              <a:t>Litologi</a:t>
            </a:r>
            <a:endParaRPr lang="fr-FR" dirty="0"/>
          </a:p>
        </p:txBody>
      </p:sp>
      <p:sp>
        <p:nvSpPr>
          <p:cNvPr id="32772" name="Text Box 7"/>
          <p:cNvSpPr txBox="1">
            <a:spLocks noChangeArrowheads="1"/>
          </p:cNvSpPr>
          <p:nvPr/>
        </p:nvSpPr>
        <p:spPr bwMode="auto">
          <a:xfrm>
            <a:off x="214282" y="2138373"/>
            <a:ext cx="1447800" cy="6463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a:t>Struktur Geologi</a:t>
            </a:r>
            <a:endParaRPr lang="fr-FR"/>
          </a:p>
        </p:txBody>
      </p:sp>
      <p:sp>
        <p:nvSpPr>
          <p:cNvPr id="32773" name="Text Box 8"/>
          <p:cNvSpPr txBox="1">
            <a:spLocks noChangeArrowheads="1"/>
          </p:cNvSpPr>
          <p:nvPr/>
        </p:nvSpPr>
        <p:spPr bwMode="auto">
          <a:xfrm>
            <a:off x="214282" y="2919423"/>
            <a:ext cx="1447800" cy="6463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a:t>Sumber Gempabumi</a:t>
            </a:r>
            <a:endParaRPr lang="fr-FR"/>
          </a:p>
        </p:txBody>
      </p:sp>
      <p:sp>
        <p:nvSpPr>
          <p:cNvPr id="32774" name="Text Box 9"/>
          <p:cNvSpPr txBox="1">
            <a:spLocks noChangeArrowheads="1"/>
          </p:cNvSpPr>
          <p:nvPr/>
        </p:nvSpPr>
        <p:spPr bwMode="auto">
          <a:xfrm>
            <a:off x="214282" y="3697298"/>
            <a:ext cx="1447800" cy="6463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a:t>Intensitas Gempabumi</a:t>
            </a:r>
            <a:endParaRPr lang="fr-FR"/>
          </a:p>
        </p:txBody>
      </p:sp>
      <p:sp>
        <p:nvSpPr>
          <p:cNvPr id="32775" name="Text Box 10"/>
          <p:cNvSpPr txBox="1">
            <a:spLocks noChangeArrowheads="1"/>
          </p:cNvSpPr>
          <p:nvPr/>
        </p:nvSpPr>
        <p:spPr bwMode="auto">
          <a:xfrm>
            <a:off x="214282" y="4478348"/>
            <a:ext cx="1447800" cy="6463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dirty="0" err="1"/>
              <a:t>Percepatan</a:t>
            </a:r>
            <a:r>
              <a:rPr lang="en-US" dirty="0"/>
              <a:t> </a:t>
            </a:r>
            <a:r>
              <a:rPr lang="en-US" dirty="0" err="1"/>
              <a:t>Gempabumi</a:t>
            </a:r>
            <a:endParaRPr lang="fr-FR" dirty="0"/>
          </a:p>
        </p:txBody>
      </p:sp>
      <p:sp>
        <p:nvSpPr>
          <p:cNvPr id="47124" name="Line 11"/>
          <p:cNvSpPr>
            <a:spLocks noChangeShapeType="1"/>
          </p:cNvSpPr>
          <p:nvPr/>
        </p:nvSpPr>
        <p:spPr bwMode="auto">
          <a:xfrm>
            <a:off x="1662113" y="1328738"/>
            <a:ext cx="304800" cy="0"/>
          </a:xfrm>
          <a:prstGeom prst="line">
            <a:avLst/>
          </a:prstGeom>
          <a:noFill/>
          <a:ln w="28575">
            <a:solidFill>
              <a:schemeClr val="tx1"/>
            </a:solidFill>
            <a:round/>
            <a:headEnd/>
            <a:tailEnd/>
          </a:ln>
        </p:spPr>
        <p:txBody>
          <a:bodyPr/>
          <a:lstStyle/>
          <a:p>
            <a:endParaRPr lang="en-US"/>
          </a:p>
        </p:txBody>
      </p:sp>
      <p:sp>
        <p:nvSpPr>
          <p:cNvPr id="47125" name="Line 12"/>
          <p:cNvSpPr>
            <a:spLocks noChangeShapeType="1"/>
          </p:cNvSpPr>
          <p:nvPr/>
        </p:nvSpPr>
        <p:spPr bwMode="auto">
          <a:xfrm>
            <a:off x="1662113" y="1819275"/>
            <a:ext cx="304800" cy="0"/>
          </a:xfrm>
          <a:prstGeom prst="line">
            <a:avLst/>
          </a:prstGeom>
          <a:noFill/>
          <a:ln w="28575">
            <a:solidFill>
              <a:schemeClr val="tx1"/>
            </a:solidFill>
            <a:round/>
            <a:headEnd/>
            <a:tailEnd/>
          </a:ln>
        </p:spPr>
        <p:txBody>
          <a:bodyPr/>
          <a:lstStyle/>
          <a:p>
            <a:endParaRPr lang="en-US"/>
          </a:p>
        </p:txBody>
      </p:sp>
      <p:sp>
        <p:nvSpPr>
          <p:cNvPr id="47126" name="Line 13"/>
          <p:cNvSpPr>
            <a:spLocks noChangeShapeType="1"/>
          </p:cNvSpPr>
          <p:nvPr/>
        </p:nvSpPr>
        <p:spPr bwMode="auto">
          <a:xfrm>
            <a:off x="1662113" y="2428875"/>
            <a:ext cx="304800" cy="0"/>
          </a:xfrm>
          <a:prstGeom prst="line">
            <a:avLst/>
          </a:prstGeom>
          <a:noFill/>
          <a:ln w="28575">
            <a:solidFill>
              <a:schemeClr val="tx1"/>
            </a:solidFill>
            <a:round/>
            <a:headEnd/>
            <a:tailEnd/>
          </a:ln>
        </p:spPr>
        <p:txBody>
          <a:bodyPr/>
          <a:lstStyle/>
          <a:p>
            <a:endParaRPr lang="en-US"/>
          </a:p>
        </p:txBody>
      </p:sp>
      <p:sp>
        <p:nvSpPr>
          <p:cNvPr id="47127" name="Line 14"/>
          <p:cNvSpPr>
            <a:spLocks noChangeShapeType="1"/>
          </p:cNvSpPr>
          <p:nvPr/>
        </p:nvSpPr>
        <p:spPr bwMode="auto">
          <a:xfrm>
            <a:off x="1662113" y="3248025"/>
            <a:ext cx="304800" cy="0"/>
          </a:xfrm>
          <a:prstGeom prst="line">
            <a:avLst/>
          </a:prstGeom>
          <a:noFill/>
          <a:ln w="28575">
            <a:solidFill>
              <a:schemeClr val="tx1"/>
            </a:solidFill>
            <a:round/>
            <a:headEnd/>
            <a:tailEnd/>
          </a:ln>
        </p:spPr>
        <p:txBody>
          <a:bodyPr/>
          <a:lstStyle/>
          <a:p>
            <a:endParaRPr lang="en-US"/>
          </a:p>
        </p:txBody>
      </p:sp>
      <p:sp>
        <p:nvSpPr>
          <p:cNvPr id="47128" name="Line 15"/>
          <p:cNvSpPr>
            <a:spLocks noChangeShapeType="1"/>
          </p:cNvSpPr>
          <p:nvPr/>
        </p:nvSpPr>
        <p:spPr bwMode="auto">
          <a:xfrm>
            <a:off x="1662113" y="4029075"/>
            <a:ext cx="304800" cy="0"/>
          </a:xfrm>
          <a:prstGeom prst="line">
            <a:avLst/>
          </a:prstGeom>
          <a:noFill/>
          <a:ln w="28575">
            <a:solidFill>
              <a:schemeClr val="tx1"/>
            </a:solidFill>
            <a:round/>
            <a:headEnd/>
            <a:tailEnd/>
          </a:ln>
        </p:spPr>
        <p:txBody>
          <a:bodyPr/>
          <a:lstStyle/>
          <a:p>
            <a:endParaRPr lang="en-US"/>
          </a:p>
        </p:txBody>
      </p:sp>
      <p:sp>
        <p:nvSpPr>
          <p:cNvPr id="47129" name="Line 16"/>
          <p:cNvSpPr>
            <a:spLocks noChangeShapeType="1"/>
          </p:cNvSpPr>
          <p:nvPr/>
        </p:nvSpPr>
        <p:spPr bwMode="auto">
          <a:xfrm>
            <a:off x="1662113" y="4791075"/>
            <a:ext cx="304800" cy="0"/>
          </a:xfrm>
          <a:prstGeom prst="line">
            <a:avLst/>
          </a:prstGeom>
          <a:noFill/>
          <a:ln w="28575">
            <a:solidFill>
              <a:schemeClr val="tx1"/>
            </a:solidFill>
            <a:round/>
            <a:headEnd/>
            <a:tailEnd/>
          </a:ln>
        </p:spPr>
        <p:txBody>
          <a:bodyPr/>
          <a:lstStyle/>
          <a:p>
            <a:endParaRPr lang="en-US"/>
          </a:p>
        </p:txBody>
      </p:sp>
      <p:sp>
        <p:nvSpPr>
          <p:cNvPr id="47130" name="Line 17"/>
          <p:cNvSpPr>
            <a:spLocks noChangeShapeType="1"/>
          </p:cNvSpPr>
          <p:nvPr/>
        </p:nvSpPr>
        <p:spPr bwMode="auto">
          <a:xfrm>
            <a:off x="1966913" y="1328738"/>
            <a:ext cx="0" cy="3473450"/>
          </a:xfrm>
          <a:prstGeom prst="line">
            <a:avLst/>
          </a:prstGeom>
          <a:noFill/>
          <a:ln w="28575">
            <a:solidFill>
              <a:schemeClr val="tx1"/>
            </a:solidFill>
            <a:round/>
            <a:headEnd/>
            <a:tailEnd/>
          </a:ln>
        </p:spPr>
        <p:txBody>
          <a:bodyPr/>
          <a:lstStyle/>
          <a:p>
            <a:endParaRPr lang="en-US"/>
          </a:p>
        </p:txBody>
      </p:sp>
      <p:sp>
        <p:nvSpPr>
          <p:cNvPr id="47131" name="Line 20"/>
          <p:cNvSpPr>
            <a:spLocks noChangeShapeType="1"/>
          </p:cNvSpPr>
          <p:nvPr/>
        </p:nvSpPr>
        <p:spPr bwMode="auto">
          <a:xfrm>
            <a:off x="1966913" y="2886075"/>
            <a:ext cx="576262" cy="0"/>
          </a:xfrm>
          <a:prstGeom prst="line">
            <a:avLst/>
          </a:prstGeom>
          <a:noFill/>
          <a:ln w="38100">
            <a:solidFill>
              <a:schemeClr val="tx1"/>
            </a:solidFill>
            <a:round/>
            <a:headEnd/>
            <a:tailEnd type="triangle" w="med" len="med"/>
          </a:ln>
        </p:spPr>
        <p:txBody>
          <a:bodyPr/>
          <a:lstStyle/>
          <a:p>
            <a:endParaRPr lang="en-US"/>
          </a:p>
        </p:txBody>
      </p:sp>
      <p:sp>
        <p:nvSpPr>
          <p:cNvPr id="47132" name="TextBox 1"/>
          <p:cNvSpPr txBox="1">
            <a:spLocks noChangeArrowheads="1"/>
          </p:cNvSpPr>
          <p:nvPr/>
        </p:nvSpPr>
        <p:spPr bwMode="auto">
          <a:xfrm>
            <a:off x="0" y="214313"/>
            <a:ext cx="9144000" cy="461962"/>
          </a:xfrm>
          <a:prstGeom prst="rect">
            <a:avLst/>
          </a:prstGeom>
          <a:noFill/>
          <a:ln w="9525">
            <a:noFill/>
            <a:miter lim="800000"/>
            <a:headEnd/>
            <a:tailEnd/>
          </a:ln>
        </p:spPr>
        <p:txBody>
          <a:bodyPr>
            <a:spAutoFit/>
          </a:bodyPr>
          <a:lstStyle/>
          <a:p>
            <a:pPr algn="ctr"/>
            <a:r>
              <a:rPr lang="en-US" sz="2400">
                <a:solidFill>
                  <a:srgbClr val="FF0000"/>
                </a:solidFill>
                <a:latin typeface="Arial Rounded MT Bold" pitchFamily="34" charset="0"/>
                <a:cs typeface="Tahoma" pitchFamily="34" charset="0"/>
              </a:rPr>
              <a:t>PEMETAAN KAWASAN RAWAN BENCANA GEMPABUMI </a:t>
            </a:r>
          </a:p>
        </p:txBody>
      </p:sp>
      <p:sp>
        <p:nvSpPr>
          <p:cNvPr id="47133" name="Rectangle 24"/>
          <p:cNvSpPr>
            <a:spLocks noChangeArrowheads="1"/>
          </p:cNvSpPr>
          <p:nvPr/>
        </p:nvSpPr>
        <p:spPr bwMode="auto">
          <a:xfrm>
            <a:off x="1981200" y="3657600"/>
            <a:ext cx="2667000" cy="2800350"/>
          </a:xfrm>
          <a:prstGeom prst="rect">
            <a:avLst/>
          </a:prstGeom>
          <a:noFill/>
          <a:ln w="9525">
            <a:noFill/>
            <a:miter lim="800000"/>
            <a:headEnd/>
            <a:tailEnd/>
          </a:ln>
        </p:spPr>
        <p:txBody>
          <a:bodyPr>
            <a:spAutoFit/>
          </a:bodyPr>
          <a:lstStyle/>
          <a:p>
            <a:pPr>
              <a:spcBef>
                <a:spcPct val="50000"/>
              </a:spcBef>
            </a:pPr>
            <a:r>
              <a:rPr lang="en-US" sz="1600"/>
              <a:t>Peta Kawasan Rawan Bencana Gempabumi merupakan peta zonasi suatu wilayah berdasarkan tingkat kerawanan gempabumi dan dapat digunakan sebagai bahan dalam pengembangan suatu wilayah berbasiskan resiko bencana gempabumi.</a:t>
            </a:r>
          </a:p>
        </p:txBody>
      </p:sp>
      <p:pic>
        <p:nvPicPr>
          <p:cNvPr id="47134" name="Picture 4" descr="L:\SCAN GEMPA TERBIT\gempa 2010\KRB GEMPA  JATENG  2010.jpg"/>
          <p:cNvPicPr>
            <a:picLocks noChangeAspect="1" noChangeArrowheads="1"/>
          </p:cNvPicPr>
          <p:nvPr/>
        </p:nvPicPr>
        <p:blipFill>
          <a:blip r:embed="rId2">
            <a:lum contrast="10000"/>
          </a:blip>
          <a:srcRect l="2881" r="21584" b="21199"/>
          <a:stretch>
            <a:fillRect/>
          </a:stretch>
        </p:blipFill>
        <p:spPr bwMode="auto">
          <a:xfrm rot="-5340000">
            <a:off x="2720182" y="302419"/>
            <a:ext cx="2382837" cy="3514725"/>
          </a:xfrm>
          <a:prstGeom prst="rect">
            <a:avLst/>
          </a:prstGeom>
          <a:noFill/>
          <a:ln w="9525">
            <a:noFill/>
            <a:miter lim="800000"/>
            <a:headEnd/>
            <a:tailEnd/>
          </a:ln>
        </p:spPr>
      </p:pic>
      <p:pic>
        <p:nvPicPr>
          <p:cNvPr id="47135" name="Picture 3" descr="L:\SCAN GEMPA TERBIT\KRB GEMPA D. I. JOGYAKARTA2.jpg"/>
          <p:cNvPicPr>
            <a:picLocks noChangeAspect="1" noChangeArrowheads="1"/>
          </p:cNvPicPr>
          <p:nvPr/>
        </p:nvPicPr>
        <p:blipFill>
          <a:blip r:embed="rId3">
            <a:lum contrast="40000"/>
          </a:blip>
          <a:srcRect l="14310" t="1479" r="27638" b="16333"/>
          <a:stretch>
            <a:fillRect/>
          </a:stretch>
        </p:blipFill>
        <p:spPr bwMode="auto">
          <a:xfrm>
            <a:off x="4724400" y="2362200"/>
            <a:ext cx="3657600" cy="3657600"/>
          </a:xfrm>
          <a:prstGeom prst="rect">
            <a:avLst/>
          </a:prstGeom>
          <a:noFill/>
          <a:ln w="9525">
            <a:noFill/>
            <a:miter lim="800000"/>
            <a:headEnd/>
            <a:tailEnd/>
          </a:ln>
        </p:spPr>
      </p:pic>
      <p:sp>
        <p:nvSpPr>
          <p:cNvPr id="24" name="Curved Right Arrow 23"/>
          <p:cNvSpPr/>
          <p:nvPr/>
        </p:nvSpPr>
        <p:spPr>
          <a:xfrm rot="19945721">
            <a:off x="3962400" y="2514600"/>
            <a:ext cx="838200" cy="1752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7137" name="TextBox 24"/>
          <p:cNvSpPr txBox="1">
            <a:spLocks noChangeArrowheads="1"/>
          </p:cNvSpPr>
          <p:nvPr/>
        </p:nvSpPr>
        <p:spPr bwMode="auto">
          <a:xfrm>
            <a:off x="2819400" y="838200"/>
            <a:ext cx="1868488" cy="369888"/>
          </a:xfrm>
          <a:prstGeom prst="rect">
            <a:avLst/>
          </a:prstGeom>
          <a:noFill/>
          <a:ln w="9525">
            <a:noFill/>
            <a:miter lim="800000"/>
            <a:headEnd/>
            <a:tailEnd/>
          </a:ln>
        </p:spPr>
        <p:txBody>
          <a:bodyPr wrap="none">
            <a:spAutoFit/>
          </a:bodyPr>
          <a:lstStyle/>
          <a:p>
            <a:r>
              <a:rPr lang="en-US" b="1"/>
              <a:t>JAWA TENGAH</a:t>
            </a:r>
          </a:p>
        </p:txBody>
      </p:sp>
      <p:sp>
        <p:nvSpPr>
          <p:cNvPr id="47138" name="TextBox 25"/>
          <p:cNvSpPr txBox="1">
            <a:spLocks noChangeArrowheads="1"/>
          </p:cNvSpPr>
          <p:nvPr/>
        </p:nvSpPr>
        <p:spPr bwMode="auto">
          <a:xfrm>
            <a:off x="7543800" y="2667000"/>
            <a:ext cx="569913" cy="369888"/>
          </a:xfrm>
          <a:prstGeom prst="rect">
            <a:avLst/>
          </a:prstGeom>
          <a:noFill/>
          <a:ln w="9525">
            <a:noFill/>
            <a:miter lim="800000"/>
            <a:headEnd/>
            <a:tailEnd/>
          </a:ln>
        </p:spPr>
        <p:txBody>
          <a:bodyPr wrap="none">
            <a:spAutoFit/>
          </a:bodyPr>
          <a:lstStyle/>
          <a:p>
            <a:r>
              <a:rPr lang="en-US" b="1"/>
              <a:t>DIY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6" descr="KRBG_BaratJawa"/>
          <p:cNvPicPr>
            <a:picLocks noChangeAspect="1" noChangeArrowheads="1"/>
          </p:cNvPicPr>
          <p:nvPr/>
        </p:nvPicPr>
        <p:blipFill>
          <a:blip r:embed="rId2"/>
          <a:srcRect l="2394" t="19116" r="3590" b="1123"/>
          <a:stretch>
            <a:fillRect/>
          </a:stretch>
        </p:blipFill>
        <p:spPr bwMode="auto">
          <a:xfrm>
            <a:off x="5943600" y="4260850"/>
            <a:ext cx="2895600" cy="1903413"/>
          </a:xfrm>
          <a:prstGeom prst="rect">
            <a:avLst/>
          </a:prstGeom>
          <a:noFill/>
          <a:ln w="9525">
            <a:noFill/>
            <a:miter lim="800000"/>
            <a:headEnd/>
            <a:tailEnd/>
          </a:ln>
        </p:spPr>
      </p:pic>
      <p:sp>
        <p:nvSpPr>
          <p:cNvPr id="48131" name="Line 29"/>
          <p:cNvSpPr>
            <a:spLocks noChangeShapeType="1"/>
          </p:cNvSpPr>
          <p:nvPr/>
        </p:nvSpPr>
        <p:spPr bwMode="auto">
          <a:xfrm flipV="1">
            <a:off x="685800" y="1219200"/>
            <a:ext cx="6858000" cy="3276600"/>
          </a:xfrm>
          <a:prstGeom prst="line">
            <a:avLst/>
          </a:prstGeom>
          <a:noFill/>
          <a:ln w="57150">
            <a:solidFill>
              <a:srgbClr val="FF9900"/>
            </a:solidFill>
            <a:round/>
            <a:headEnd/>
            <a:tailEnd type="triangle" w="med" len="med"/>
          </a:ln>
        </p:spPr>
        <p:txBody>
          <a:bodyPr/>
          <a:lstStyle/>
          <a:p>
            <a:endParaRPr lang="en-US"/>
          </a:p>
        </p:txBody>
      </p:sp>
      <p:sp>
        <p:nvSpPr>
          <p:cNvPr id="48132" name="Text Box 6"/>
          <p:cNvSpPr txBox="1">
            <a:spLocks noChangeArrowheads="1"/>
          </p:cNvSpPr>
          <p:nvPr/>
        </p:nvSpPr>
        <p:spPr bwMode="auto">
          <a:xfrm>
            <a:off x="533400" y="3810000"/>
            <a:ext cx="1976438" cy="400050"/>
          </a:xfrm>
          <a:prstGeom prst="rect">
            <a:avLst/>
          </a:prstGeom>
          <a:noFill/>
          <a:ln w="9525">
            <a:noFill/>
            <a:miter lim="800000"/>
            <a:headEnd/>
            <a:tailEnd/>
          </a:ln>
        </p:spPr>
        <p:txBody>
          <a:bodyPr wrap="none">
            <a:spAutoFit/>
          </a:bodyPr>
          <a:lstStyle/>
          <a:p>
            <a:r>
              <a:rPr lang="id-ID" sz="2000">
                <a:solidFill>
                  <a:srgbClr val="00FF00"/>
                </a:solidFill>
              </a:rPr>
              <a:t>Sangat Rendah</a:t>
            </a:r>
            <a:endParaRPr lang="en-US" sz="2000">
              <a:solidFill>
                <a:srgbClr val="00FF00"/>
              </a:solidFill>
            </a:endParaRPr>
          </a:p>
        </p:txBody>
      </p:sp>
      <p:sp>
        <p:nvSpPr>
          <p:cNvPr id="48133" name="Text Box 7"/>
          <p:cNvSpPr txBox="1">
            <a:spLocks noChangeArrowheads="1"/>
          </p:cNvSpPr>
          <p:nvPr/>
        </p:nvSpPr>
        <p:spPr bwMode="auto">
          <a:xfrm>
            <a:off x="1828800" y="2743200"/>
            <a:ext cx="1127125" cy="400050"/>
          </a:xfrm>
          <a:prstGeom prst="rect">
            <a:avLst/>
          </a:prstGeom>
          <a:noFill/>
          <a:ln w="9525">
            <a:noFill/>
            <a:miter lim="800000"/>
            <a:headEnd/>
            <a:tailEnd/>
          </a:ln>
        </p:spPr>
        <p:txBody>
          <a:bodyPr wrap="none">
            <a:spAutoFit/>
          </a:bodyPr>
          <a:lstStyle/>
          <a:p>
            <a:r>
              <a:rPr lang="en-US" sz="2000" b="1">
                <a:solidFill>
                  <a:srgbClr val="FFFF00"/>
                </a:solidFill>
              </a:rPr>
              <a:t>R</a:t>
            </a:r>
            <a:r>
              <a:rPr lang="id-ID" sz="2000" b="1">
                <a:solidFill>
                  <a:srgbClr val="FFFF00"/>
                </a:solidFill>
              </a:rPr>
              <a:t>endah</a:t>
            </a:r>
            <a:endParaRPr lang="en-US" sz="2000" b="1">
              <a:solidFill>
                <a:srgbClr val="FFFF00"/>
              </a:solidFill>
            </a:endParaRPr>
          </a:p>
        </p:txBody>
      </p:sp>
      <p:sp>
        <p:nvSpPr>
          <p:cNvPr id="48134" name="Text Box 9"/>
          <p:cNvSpPr txBox="1">
            <a:spLocks noChangeArrowheads="1"/>
          </p:cNvSpPr>
          <p:nvPr/>
        </p:nvSpPr>
        <p:spPr bwMode="auto">
          <a:xfrm>
            <a:off x="6705600" y="550863"/>
            <a:ext cx="949325" cy="400050"/>
          </a:xfrm>
          <a:prstGeom prst="rect">
            <a:avLst/>
          </a:prstGeom>
          <a:noFill/>
          <a:ln w="9525">
            <a:noFill/>
            <a:miter lim="800000"/>
            <a:headEnd/>
            <a:tailEnd/>
          </a:ln>
        </p:spPr>
        <p:txBody>
          <a:bodyPr wrap="none">
            <a:spAutoFit/>
          </a:bodyPr>
          <a:lstStyle/>
          <a:p>
            <a:r>
              <a:rPr lang="en-US" sz="2000" b="1">
                <a:solidFill>
                  <a:srgbClr val="FF0000"/>
                </a:solidFill>
              </a:rPr>
              <a:t>T</a:t>
            </a:r>
            <a:r>
              <a:rPr lang="id-ID" sz="2000" b="1">
                <a:solidFill>
                  <a:srgbClr val="FF0000"/>
                </a:solidFill>
              </a:rPr>
              <a:t>inggi</a:t>
            </a:r>
            <a:endParaRPr lang="en-US" sz="2000" b="1">
              <a:solidFill>
                <a:srgbClr val="FF0000"/>
              </a:solidFill>
            </a:endParaRPr>
          </a:p>
        </p:txBody>
      </p:sp>
      <p:sp>
        <p:nvSpPr>
          <p:cNvPr id="48135" name="Text Box 12"/>
          <p:cNvSpPr txBox="1">
            <a:spLocks noChangeArrowheads="1"/>
          </p:cNvSpPr>
          <p:nvPr/>
        </p:nvSpPr>
        <p:spPr bwMode="auto">
          <a:xfrm>
            <a:off x="468313" y="333375"/>
            <a:ext cx="5540375" cy="708025"/>
          </a:xfrm>
          <a:prstGeom prst="rect">
            <a:avLst/>
          </a:prstGeom>
          <a:noFill/>
          <a:ln w="9525">
            <a:noFill/>
            <a:miter lim="800000"/>
            <a:headEnd/>
            <a:tailEnd/>
          </a:ln>
        </p:spPr>
        <p:txBody>
          <a:bodyPr wrap="none">
            <a:spAutoFit/>
          </a:bodyPr>
          <a:lstStyle/>
          <a:p>
            <a:r>
              <a:rPr lang="en-US" sz="2000" b="1"/>
              <a:t>Antisipasi </a:t>
            </a:r>
            <a:r>
              <a:rPr lang="id-ID" sz="2000" b="1"/>
              <a:t>Masyarakat</a:t>
            </a:r>
            <a:r>
              <a:rPr lang="en-US" sz="2000" b="1"/>
              <a:t> &amp; Pemerintah Daerah</a:t>
            </a:r>
          </a:p>
          <a:p>
            <a:r>
              <a:rPr lang="en-US" sz="2000" b="1"/>
              <a:t>Di Daerah Rawan Gempabumi</a:t>
            </a:r>
          </a:p>
        </p:txBody>
      </p:sp>
      <p:sp>
        <p:nvSpPr>
          <p:cNvPr id="48136" name="Text Box 20"/>
          <p:cNvSpPr txBox="1">
            <a:spLocks noChangeArrowheads="1"/>
          </p:cNvSpPr>
          <p:nvPr/>
        </p:nvSpPr>
        <p:spPr bwMode="auto">
          <a:xfrm>
            <a:off x="5940425" y="866775"/>
            <a:ext cx="2714625" cy="584200"/>
          </a:xfrm>
          <a:prstGeom prst="rect">
            <a:avLst/>
          </a:prstGeom>
          <a:noFill/>
          <a:ln w="9525">
            <a:noFill/>
            <a:miter lim="800000"/>
            <a:headEnd/>
            <a:tailEnd/>
          </a:ln>
        </p:spPr>
        <p:txBody>
          <a:bodyPr>
            <a:spAutoFit/>
          </a:bodyPr>
          <a:lstStyle/>
          <a:p>
            <a:pPr marL="87313" indent="-87313">
              <a:buFont typeface="Arial" pitchFamily="34" charset="0"/>
              <a:buNone/>
            </a:pPr>
            <a:r>
              <a:rPr lang="en-US" sz="1600"/>
              <a:t>Dalam sejarah kejadiannya </a:t>
            </a:r>
          </a:p>
          <a:p>
            <a:pPr marL="87313" indent="-87313">
              <a:buFont typeface="Arial" pitchFamily="34" charset="0"/>
              <a:buNone/>
            </a:pPr>
            <a:r>
              <a:rPr lang="en-US" sz="1600"/>
              <a:t>MMI &gt; VIII</a:t>
            </a:r>
          </a:p>
        </p:txBody>
      </p:sp>
      <p:sp>
        <p:nvSpPr>
          <p:cNvPr id="58377" name="Oval 21"/>
          <p:cNvSpPr>
            <a:spLocks noChangeArrowheads="1"/>
          </p:cNvSpPr>
          <p:nvPr/>
        </p:nvSpPr>
        <p:spPr bwMode="auto">
          <a:xfrm>
            <a:off x="395288" y="4652963"/>
            <a:ext cx="2474912" cy="1768475"/>
          </a:xfrm>
          <a:prstGeom prst="ellipse">
            <a:avLst/>
          </a:prstGeom>
          <a:solidFill>
            <a:schemeClr val="tx2">
              <a:lumMod val="20000"/>
              <a:lumOff val="80000"/>
            </a:schemeClr>
          </a:solidFill>
          <a:ln w="9525">
            <a:solidFill>
              <a:schemeClr val="tx1"/>
            </a:solidFill>
            <a:round/>
            <a:headEnd/>
            <a:tailEnd/>
          </a:ln>
        </p:spPr>
        <p:txBody>
          <a:bodyPr wrap="none" anchor="ctr"/>
          <a:lstStyle/>
          <a:p>
            <a:pPr algn="ctr">
              <a:defRPr/>
            </a:pPr>
            <a:r>
              <a:rPr lang="en-US" sz="1600" b="1" dirty="0" err="1">
                <a:latin typeface="Arial" charset="0"/>
                <a:cs typeface="Arial" charset="0"/>
              </a:rPr>
              <a:t>Bebas</a:t>
            </a:r>
            <a:r>
              <a:rPr lang="en-US" sz="1600" b="1" dirty="0">
                <a:latin typeface="Arial" charset="0"/>
                <a:cs typeface="Arial" charset="0"/>
              </a:rPr>
              <a:t> </a:t>
            </a:r>
            <a:r>
              <a:rPr lang="en-US" sz="1600" b="1" dirty="0" err="1">
                <a:latin typeface="Arial" charset="0"/>
                <a:cs typeface="Arial" charset="0"/>
              </a:rPr>
              <a:t>membangun</a:t>
            </a:r>
            <a:r>
              <a:rPr lang="en-US" sz="1600" b="1" dirty="0">
                <a:latin typeface="Arial" charset="0"/>
                <a:cs typeface="Arial" charset="0"/>
              </a:rPr>
              <a:t> </a:t>
            </a:r>
          </a:p>
          <a:p>
            <a:pPr algn="ctr">
              <a:defRPr/>
            </a:pPr>
            <a:r>
              <a:rPr lang="en-US" sz="1600" b="1" dirty="0" err="1">
                <a:latin typeface="Arial" charset="0"/>
                <a:cs typeface="Arial" charset="0"/>
              </a:rPr>
              <a:t>sarana</a:t>
            </a:r>
            <a:r>
              <a:rPr lang="en-US" sz="1600" b="1" dirty="0">
                <a:latin typeface="Arial" charset="0"/>
                <a:cs typeface="Arial" charset="0"/>
              </a:rPr>
              <a:t> </a:t>
            </a:r>
            <a:r>
              <a:rPr lang="en-US" sz="1600" b="1" dirty="0" err="1">
                <a:latin typeface="Arial" charset="0"/>
                <a:cs typeface="Arial" charset="0"/>
              </a:rPr>
              <a:t>dan</a:t>
            </a:r>
            <a:endParaRPr lang="en-US" sz="1600" b="1" dirty="0">
              <a:latin typeface="Arial" charset="0"/>
              <a:cs typeface="Arial" charset="0"/>
            </a:endParaRPr>
          </a:p>
          <a:p>
            <a:pPr algn="ctr">
              <a:defRPr/>
            </a:pPr>
            <a:r>
              <a:rPr lang="en-US" sz="1600" b="1" dirty="0" err="1">
                <a:latin typeface="Arial" charset="0"/>
                <a:cs typeface="Arial" charset="0"/>
              </a:rPr>
              <a:t>prasarana</a:t>
            </a:r>
            <a:r>
              <a:rPr lang="en-US" sz="1600" b="1" dirty="0">
                <a:latin typeface="Arial" charset="0"/>
                <a:cs typeface="Arial" charset="0"/>
              </a:rPr>
              <a:t> </a:t>
            </a:r>
            <a:r>
              <a:rPr lang="en-US" sz="1600" b="1" dirty="0" err="1">
                <a:latin typeface="Arial" charset="0"/>
                <a:cs typeface="Arial" charset="0"/>
              </a:rPr>
              <a:t>permukiman</a:t>
            </a:r>
            <a:endParaRPr lang="en-US" sz="1600" b="1" dirty="0">
              <a:latin typeface="Arial" charset="0"/>
              <a:cs typeface="Arial" charset="0"/>
            </a:endParaRPr>
          </a:p>
        </p:txBody>
      </p:sp>
      <p:sp>
        <p:nvSpPr>
          <p:cNvPr id="58378" name="Oval 22"/>
          <p:cNvSpPr>
            <a:spLocks noChangeArrowheads="1"/>
          </p:cNvSpPr>
          <p:nvPr/>
        </p:nvSpPr>
        <p:spPr bwMode="auto">
          <a:xfrm>
            <a:off x="4859338" y="2420938"/>
            <a:ext cx="2257425" cy="1627187"/>
          </a:xfrm>
          <a:prstGeom prst="ellipse">
            <a:avLst/>
          </a:prstGeom>
          <a:solidFill>
            <a:schemeClr val="tx2">
              <a:lumMod val="20000"/>
              <a:lumOff val="80000"/>
            </a:schemeClr>
          </a:solidFill>
          <a:ln w="9525">
            <a:solidFill>
              <a:schemeClr val="tx1"/>
            </a:solidFill>
            <a:round/>
            <a:headEnd/>
            <a:tailEnd/>
          </a:ln>
        </p:spPr>
        <p:txBody>
          <a:bodyPr wrap="none" anchor="ctr"/>
          <a:lstStyle/>
          <a:p>
            <a:pPr algn="ctr">
              <a:defRPr/>
            </a:pPr>
            <a:r>
              <a:rPr lang="id-ID" sz="1300" b="1" dirty="0">
                <a:latin typeface="Arial" charset="0"/>
                <a:cs typeface="Arial" charset="0"/>
              </a:rPr>
              <a:t>Berpotensi terjadi gempabumi</a:t>
            </a:r>
          </a:p>
          <a:p>
            <a:pPr algn="ctr">
              <a:defRPr/>
            </a:pPr>
            <a:r>
              <a:rPr lang="id-ID" sz="1300" b="1" dirty="0">
                <a:latin typeface="Arial" charset="0"/>
                <a:cs typeface="Arial" charset="0"/>
              </a:rPr>
              <a:t>Bangunan harus tahan gempa</a:t>
            </a:r>
          </a:p>
          <a:p>
            <a:pPr algn="ctr">
              <a:defRPr/>
            </a:pPr>
            <a:endParaRPr lang="id-ID" sz="1300" b="1" dirty="0">
              <a:solidFill>
                <a:schemeClr val="bg1"/>
              </a:solidFill>
              <a:latin typeface="Arial" charset="0"/>
              <a:cs typeface="Arial" charset="0"/>
            </a:endParaRPr>
          </a:p>
        </p:txBody>
      </p:sp>
      <p:sp>
        <p:nvSpPr>
          <p:cNvPr id="58379" name="Oval 23"/>
          <p:cNvSpPr>
            <a:spLocks noChangeArrowheads="1"/>
          </p:cNvSpPr>
          <p:nvPr/>
        </p:nvSpPr>
        <p:spPr bwMode="auto">
          <a:xfrm>
            <a:off x="6732588" y="1341438"/>
            <a:ext cx="2209800" cy="1447800"/>
          </a:xfrm>
          <a:prstGeom prst="ellipse">
            <a:avLst/>
          </a:prstGeom>
          <a:solidFill>
            <a:schemeClr val="tx2">
              <a:lumMod val="20000"/>
              <a:lumOff val="80000"/>
            </a:schemeClr>
          </a:solidFill>
          <a:ln w="9525">
            <a:solidFill>
              <a:schemeClr val="tx1"/>
            </a:solidFill>
            <a:round/>
            <a:headEnd/>
            <a:tailEnd/>
          </a:ln>
        </p:spPr>
        <p:txBody>
          <a:bodyPr wrap="none" anchor="ctr"/>
          <a:lstStyle/>
          <a:p>
            <a:pPr algn="ctr">
              <a:defRPr/>
            </a:pPr>
            <a:r>
              <a:rPr lang="id-ID" sz="1200" b="1" dirty="0">
                <a:latin typeface="Arial" charset="0"/>
                <a:cs typeface="Arial" charset="0"/>
              </a:rPr>
              <a:t>Jika </a:t>
            </a:r>
            <a:r>
              <a:rPr lang="en-US" sz="1200" b="1" dirty="0">
                <a:latin typeface="Arial" charset="0"/>
                <a:cs typeface="Arial" charset="0"/>
              </a:rPr>
              <a:t>“</a:t>
            </a:r>
            <a:r>
              <a:rPr lang="en-US" sz="1200" b="1" dirty="0" err="1">
                <a:latin typeface="Arial" charset="0"/>
                <a:cs typeface="Arial" charset="0"/>
              </a:rPr>
              <a:t>terpaksa</a:t>
            </a:r>
            <a:r>
              <a:rPr lang="en-US" sz="1200" b="1" dirty="0">
                <a:latin typeface="Arial" charset="0"/>
                <a:cs typeface="Arial" charset="0"/>
              </a:rPr>
              <a:t>” </a:t>
            </a:r>
            <a:r>
              <a:rPr lang="en-US" sz="1200" b="1" dirty="0" err="1">
                <a:latin typeface="Arial" charset="0"/>
                <a:cs typeface="Arial" charset="0"/>
              </a:rPr>
              <a:t>membangun</a:t>
            </a:r>
            <a:r>
              <a:rPr lang="id-ID" sz="1200" b="1" dirty="0">
                <a:latin typeface="Arial" charset="0"/>
                <a:cs typeface="Arial" charset="0"/>
              </a:rPr>
              <a:t> </a:t>
            </a:r>
          </a:p>
          <a:p>
            <a:pPr algn="ctr">
              <a:defRPr/>
            </a:pPr>
            <a:r>
              <a:rPr lang="id-ID" sz="1200" b="1" dirty="0">
                <a:latin typeface="Arial" charset="0"/>
                <a:cs typeface="Arial" charset="0"/>
              </a:rPr>
              <a:t>bangunan vital </a:t>
            </a:r>
            <a:r>
              <a:rPr lang="en-US" sz="1200" b="1" dirty="0">
                <a:latin typeface="Arial" charset="0"/>
                <a:cs typeface="Arial" charset="0"/>
              </a:rPr>
              <a:t>&amp; </a:t>
            </a:r>
            <a:r>
              <a:rPr lang="id-ID" sz="1200" b="1" dirty="0">
                <a:latin typeface="Arial" charset="0"/>
                <a:cs typeface="Arial" charset="0"/>
              </a:rPr>
              <a:t>strategis</a:t>
            </a:r>
          </a:p>
          <a:p>
            <a:pPr algn="ctr">
              <a:defRPr/>
            </a:pPr>
            <a:r>
              <a:rPr lang="id-ID" sz="1200" b="1" dirty="0">
                <a:latin typeface="Arial" charset="0"/>
                <a:cs typeface="Arial" charset="0"/>
              </a:rPr>
              <a:t>harus </a:t>
            </a:r>
            <a:r>
              <a:rPr lang="en-US" sz="1200" b="1" dirty="0" err="1">
                <a:latin typeface="Arial" charset="0"/>
                <a:cs typeface="Arial" charset="0"/>
              </a:rPr>
              <a:t>benar</a:t>
            </a:r>
            <a:r>
              <a:rPr lang="en-US" sz="1200" b="1" dirty="0">
                <a:latin typeface="Arial" charset="0"/>
                <a:cs typeface="Arial" charset="0"/>
              </a:rPr>
              <a:t> – </a:t>
            </a:r>
            <a:r>
              <a:rPr lang="en-US" sz="1200" b="1" dirty="0" err="1">
                <a:latin typeface="Arial" charset="0"/>
                <a:cs typeface="Arial" charset="0"/>
              </a:rPr>
              <a:t>benar</a:t>
            </a:r>
            <a:r>
              <a:rPr lang="en-US" sz="1200" b="1" dirty="0">
                <a:latin typeface="Arial" charset="0"/>
                <a:cs typeface="Arial" charset="0"/>
              </a:rPr>
              <a:t> </a:t>
            </a:r>
            <a:r>
              <a:rPr lang="id-ID" sz="1200" b="1" dirty="0">
                <a:latin typeface="Arial" charset="0"/>
                <a:cs typeface="Arial" charset="0"/>
              </a:rPr>
              <a:t>bangunan </a:t>
            </a:r>
          </a:p>
          <a:p>
            <a:pPr algn="ctr">
              <a:defRPr/>
            </a:pPr>
            <a:r>
              <a:rPr lang="id-ID" sz="1200" b="1" dirty="0">
                <a:latin typeface="Arial" charset="0"/>
                <a:cs typeface="Arial" charset="0"/>
              </a:rPr>
              <a:t>tahan gempabumi</a:t>
            </a:r>
          </a:p>
          <a:p>
            <a:pPr algn="ctr">
              <a:defRPr/>
            </a:pPr>
            <a:endParaRPr lang="en-US" sz="1200" b="1" dirty="0">
              <a:solidFill>
                <a:schemeClr val="bg1"/>
              </a:solidFill>
              <a:latin typeface="Arial" charset="0"/>
              <a:cs typeface="Arial" charset="0"/>
            </a:endParaRPr>
          </a:p>
        </p:txBody>
      </p:sp>
      <p:sp>
        <p:nvSpPr>
          <p:cNvPr id="48140" name="Text Box 24"/>
          <p:cNvSpPr txBox="1">
            <a:spLocks noChangeArrowheads="1"/>
          </p:cNvSpPr>
          <p:nvPr/>
        </p:nvSpPr>
        <p:spPr bwMode="auto">
          <a:xfrm>
            <a:off x="3132138" y="6237288"/>
            <a:ext cx="5018087" cy="338137"/>
          </a:xfrm>
          <a:prstGeom prst="rect">
            <a:avLst/>
          </a:prstGeom>
          <a:noFill/>
          <a:ln w="9525">
            <a:noFill/>
            <a:miter lim="800000"/>
            <a:headEnd/>
            <a:tailEnd/>
          </a:ln>
        </p:spPr>
        <p:txBody>
          <a:bodyPr wrap="none">
            <a:spAutoFit/>
          </a:bodyPr>
          <a:lstStyle/>
          <a:p>
            <a:r>
              <a:rPr lang="en-US" sz="1600" b="1"/>
              <a:t>PETA</a:t>
            </a:r>
            <a:r>
              <a:rPr lang="id-ID" sz="1600" b="1"/>
              <a:t> </a:t>
            </a:r>
            <a:r>
              <a:rPr lang="en-US" sz="1600" b="1"/>
              <a:t>KAWASAN RAWAN BENCANA </a:t>
            </a:r>
            <a:r>
              <a:rPr lang="id-ID" sz="1600" b="1"/>
              <a:t>GEMPABUMI</a:t>
            </a:r>
            <a:endParaRPr lang="en-US" sz="1600" b="1"/>
          </a:p>
        </p:txBody>
      </p:sp>
      <p:sp>
        <p:nvSpPr>
          <p:cNvPr id="48141" name="Line 28"/>
          <p:cNvSpPr>
            <a:spLocks noChangeShapeType="1"/>
          </p:cNvSpPr>
          <p:nvPr/>
        </p:nvSpPr>
        <p:spPr bwMode="auto">
          <a:xfrm>
            <a:off x="1219200" y="6248400"/>
            <a:ext cx="0" cy="0"/>
          </a:xfrm>
          <a:prstGeom prst="line">
            <a:avLst/>
          </a:prstGeom>
          <a:noFill/>
          <a:ln w="9525">
            <a:solidFill>
              <a:schemeClr val="tx1"/>
            </a:solidFill>
            <a:round/>
            <a:headEnd/>
            <a:tailEnd type="triangle" w="med" len="med"/>
          </a:ln>
        </p:spPr>
        <p:txBody>
          <a:bodyPr/>
          <a:lstStyle/>
          <a:p>
            <a:endParaRPr lang="en-US"/>
          </a:p>
        </p:txBody>
      </p:sp>
      <p:sp>
        <p:nvSpPr>
          <p:cNvPr id="48142" name="Text Box 20"/>
          <p:cNvSpPr txBox="1">
            <a:spLocks noChangeArrowheads="1"/>
          </p:cNvSpPr>
          <p:nvPr/>
        </p:nvSpPr>
        <p:spPr bwMode="auto">
          <a:xfrm>
            <a:off x="3203575" y="2060575"/>
            <a:ext cx="2714625" cy="584200"/>
          </a:xfrm>
          <a:prstGeom prst="rect">
            <a:avLst/>
          </a:prstGeom>
          <a:noFill/>
          <a:ln w="9525">
            <a:noFill/>
            <a:miter lim="800000"/>
            <a:headEnd/>
            <a:tailEnd/>
          </a:ln>
        </p:spPr>
        <p:txBody>
          <a:bodyPr>
            <a:spAutoFit/>
          </a:bodyPr>
          <a:lstStyle/>
          <a:p>
            <a:pPr marL="87313" indent="-87313">
              <a:buFont typeface="Arial" pitchFamily="34" charset="0"/>
              <a:buNone/>
            </a:pPr>
            <a:r>
              <a:rPr lang="en-US" sz="1600"/>
              <a:t>Dalam sejarah kejadiannya </a:t>
            </a:r>
          </a:p>
          <a:p>
            <a:pPr marL="87313" indent="-87313">
              <a:buFont typeface="Arial" pitchFamily="34" charset="0"/>
              <a:buNone/>
            </a:pPr>
            <a:r>
              <a:rPr lang="en-US" sz="1600"/>
              <a:t>MMI  VI - VII</a:t>
            </a:r>
          </a:p>
        </p:txBody>
      </p:sp>
      <p:sp>
        <p:nvSpPr>
          <p:cNvPr id="48143" name="Text Box 20"/>
          <p:cNvSpPr txBox="1">
            <a:spLocks noChangeArrowheads="1"/>
          </p:cNvSpPr>
          <p:nvPr/>
        </p:nvSpPr>
        <p:spPr bwMode="auto">
          <a:xfrm>
            <a:off x="1692275" y="3068638"/>
            <a:ext cx="2714625" cy="584200"/>
          </a:xfrm>
          <a:prstGeom prst="rect">
            <a:avLst/>
          </a:prstGeom>
          <a:noFill/>
          <a:ln w="9525">
            <a:noFill/>
            <a:miter lim="800000"/>
            <a:headEnd/>
            <a:tailEnd/>
          </a:ln>
        </p:spPr>
        <p:txBody>
          <a:bodyPr>
            <a:spAutoFit/>
          </a:bodyPr>
          <a:lstStyle/>
          <a:p>
            <a:pPr marL="87313" indent="-87313">
              <a:buFont typeface="Arial" pitchFamily="34" charset="0"/>
              <a:buNone/>
            </a:pPr>
            <a:r>
              <a:rPr lang="en-US" sz="1600"/>
              <a:t>Dalam sejarah kejadiannya </a:t>
            </a:r>
          </a:p>
          <a:p>
            <a:pPr marL="87313" indent="-87313">
              <a:buFont typeface="Arial" pitchFamily="34" charset="0"/>
              <a:buNone/>
            </a:pPr>
            <a:r>
              <a:rPr lang="en-US" sz="1600"/>
              <a:t>MMI IV - V</a:t>
            </a:r>
          </a:p>
        </p:txBody>
      </p:sp>
      <p:sp>
        <p:nvSpPr>
          <p:cNvPr id="48144" name="Text Box 20"/>
          <p:cNvSpPr txBox="1">
            <a:spLocks noChangeArrowheads="1"/>
          </p:cNvSpPr>
          <p:nvPr/>
        </p:nvSpPr>
        <p:spPr bwMode="auto">
          <a:xfrm>
            <a:off x="261938" y="4191000"/>
            <a:ext cx="2714625" cy="584200"/>
          </a:xfrm>
          <a:prstGeom prst="rect">
            <a:avLst/>
          </a:prstGeom>
          <a:noFill/>
          <a:ln w="9525">
            <a:noFill/>
            <a:miter lim="800000"/>
            <a:headEnd/>
            <a:tailEnd/>
          </a:ln>
        </p:spPr>
        <p:txBody>
          <a:bodyPr>
            <a:spAutoFit/>
          </a:bodyPr>
          <a:lstStyle/>
          <a:p>
            <a:pPr marL="87313" indent="-87313">
              <a:buFont typeface="Arial" pitchFamily="34" charset="0"/>
              <a:buNone/>
            </a:pPr>
            <a:r>
              <a:rPr lang="en-US" sz="1600"/>
              <a:t>Dalam sejarah kejadiannya </a:t>
            </a:r>
          </a:p>
          <a:p>
            <a:pPr marL="87313" indent="-87313">
              <a:buFont typeface="Arial" pitchFamily="34" charset="0"/>
              <a:buNone/>
            </a:pPr>
            <a:r>
              <a:rPr lang="en-US" sz="1600"/>
              <a:t>MMI &lt; IV</a:t>
            </a:r>
          </a:p>
        </p:txBody>
      </p:sp>
      <p:sp>
        <p:nvSpPr>
          <p:cNvPr id="58385" name="Oval 21"/>
          <p:cNvSpPr>
            <a:spLocks noChangeArrowheads="1"/>
          </p:cNvSpPr>
          <p:nvPr/>
        </p:nvSpPr>
        <p:spPr bwMode="auto">
          <a:xfrm>
            <a:off x="2843213" y="3500438"/>
            <a:ext cx="2474912" cy="1768475"/>
          </a:xfrm>
          <a:prstGeom prst="ellipse">
            <a:avLst/>
          </a:prstGeom>
          <a:solidFill>
            <a:schemeClr val="tx2">
              <a:lumMod val="20000"/>
              <a:lumOff val="80000"/>
            </a:schemeClr>
          </a:solidFill>
          <a:ln w="9525">
            <a:solidFill>
              <a:schemeClr val="tx1"/>
            </a:solidFill>
            <a:round/>
            <a:headEnd/>
            <a:tailEnd/>
          </a:ln>
        </p:spPr>
        <p:txBody>
          <a:bodyPr wrap="none" anchor="ctr"/>
          <a:lstStyle/>
          <a:p>
            <a:pPr algn="ctr">
              <a:defRPr/>
            </a:pPr>
            <a:r>
              <a:rPr lang="en-US" sz="1300" b="1" dirty="0" err="1">
                <a:latin typeface="Arial" charset="0"/>
                <a:cs typeface="Arial" charset="0"/>
              </a:rPr>
              <a:t>Bebas</a:t>
            </a:r>
            <a:r>
              <a:rPr lang="en-US" sz="1300" b="1" dirty="0">
                <a:latin typeface="Arial" charset="0"/>
                <a:cs typeface="Arial" charset="0"/>
              </a:rPr>
              <a:t> </a:t>
            </a:r>
            <a:r>
              <a:rPr lang="en-US" sz="1300" b="1" dirty="0" err="1">
                <a:latin typeface="Arial" charset="0"/>
                <a:cs typeface="Arial" charset="0"/>
              </a:rPr>
              <a:t>membangun</a:t>
            </a:r>
            <a:r>
              <a:rPr lang="en-US" sz="1300" b="1" dirty="0">
                <a:latin typeface="Arial" charset="0"/>
                <a:cs typeface="Arial" charset="0"/>
              </a:rPr>
              <a:t> </a:t>
            </a:r>
            <a:r>
              <a:rPr lang="en-US" sz="1300" b="1" dirty="0" err="1">
                <a:latin typeface="Arial" charset="0"/>
                <a:cs typeface="Arial" charset="0"/>
              </a:rPr>
              <a:t>sarana</a:t>
            </a:r>
            <a:r>
              <a:rPr lang="en-US" sz="1300" b="1" dirty="0">
                <a:latin typeface="Arial" charset="0"/>
                <a:cs typeface="Arial" charset="0"/>
              </a:rPr>
              <a:t> </a:t>
            </a:r>
            <a:r>
              <a:rPr lang="en-US" sz="1300" b="1" dirty="0" err="1">
                <a:latin typeface="Arial" charset="0"/>
                <a:cs typeface="Arial" charset="0"/>
              </a:rPr>
              <a:t>dan</a:t>
            </a:r>
            <a:endParaRPr lang="en-US" sz="1300" b="1" dirty="0">
              <a:latin typeface="Arial" charset="0"/>
              <a:cs typeface="Arial" charset="0"/>
            </a:endParaRPr>
          </a:p>
          <a:p>
            <a:pPr algn="ctr">
              <a:defRPr/>
            </a:pPr>
            <a:r>
              <a:rPr lang="en-US" sz="1300" b="1" dirty="0" err="1">
                <a:latin typeface="Arial" charset="0"/>
                <a:cs typeface="Arial" charset="0"/>
              </a:rPr>
              <a:t>prasarana</a:t>
            </a:r>
            <a:r>
              <a:rPr lang="en-US" sz="1300" b="1" dirty="0">
                <a:latin typeface="Arial" charset="0"/>
                <a:cs typeface="Arial" charset="0"/>
              </a:rPr>
              <a:t> </a:t>
            </a:r>
            <a:r>
              <a:rPr lang="en-US" sz="1300" b="1" dirty="0" err="1">
                <a:latin typeface="Arial" charset="0"/>
                <a:cs typeface="Arial" charset="0"/>
              </a:rPr>
              <a:t>permukiman</a:t>
            </a:r>
            <a:r>
              <a:rPr lang="en-US" sz="1300" b="1" dirty="0">
                <a:latin typeface="Arial" charset="0"/>
                <a:cs typeface="Arial" charset="0"/>
              </a:rPr>
              <a:t> </a:t>
            </a:r>
            <a:r>
              <a:rPr lang="en-US" sz="1300" b="1" dirty="0" err="1">
                <a:latin typeface="Arial" charset="0"/>
                <a:cs typeface="Arial" charset="0"/>
              </a:rPr>
              <a:t>namun</a:t>
            </a:r>
            <a:endParaRPr lang="en-US" sz="1300" b="1" dirty="0">
              <a:latin typeface="Arial" charset="0"/>
              <a:cs typeface="Arial" charset="0"/>
            </a:endParaRPr>
          </a:p>
          <a:p>
            <a:pPr algn="ctr">
              <a:defRPr/>
            </a:pPr>
            <a:r>
              <a:rPr lang="en-US" sz="1300" b="1" dirty="0" err="1">
                <a:latin typeface="Arial" charset="0"/>
                <a:cs typeface="Arial" charset="0"/>
              </a:rPr>
              <a:t>tahan</a:t>
            </a:r>
            <a:r>
              <a:rPr lang="en-US" sz="1300" b="1" dirty="0">
                <a:latin typeface="Arial" charset="0"/>
                <a:cs typeface="Arial" charset="0"/>
              </a:rPr>
              <a:t> </a:t>
            </a:r>
            <a:r>
              <a:rPr lang="en-US" sz="1300" b="1" dirty="0" err="1">
                <a:latin typeface="Arial" charset="0"/>
                <a:cs typeface="Arial" charset="0"/>
              </a:rPr>
              <a:t>goncangan</a:t>
            </a:r>
            <a:r>
              <a:rPr lang="en-US" sz="1300" b="1" dirty="0">
                <a:latin typeface="Arial" charset="0"/>
                <a:cs typeface="Arial" charset="0"/>
              </a:rPr>
              <a:t> </a:t>
            </a:r>
            <a:r>
              <a:rPr lang="en-US" sz="1300" b="1" dirty="0" err="1">
                <a:latin typeface="Arial" charset="0"/>
                <a:cs typeface="Arial" charset="0"/>
              </a:rPr>
              <a:t>gempabumi</a:t>
            </a:r>
            <a:endParaRPr lang="en-US" sz="1300" b="1" dirty="0">
              <a:latin typeface="Arial" charset="0"/>
              <a:cs typeface="Arial" charset="0"/>
            </a:endParaRPr>
          </a:p>
        </p:txBody>
      </p:sp>
      <p:sp>
        <p:nvSpPr>
          <p:cNvPr id="48146" name="Line 25"/>
          <p:cNvSpPr>
            <a:spLocks noChangeShapeType="1"/>
          </p:cNvSpPr>
          <p:nvPr/>
        </p:nvSpPr>
        <p:spPr bwMode="auto">
          <a:xfrm flipH="1">
            <a:off x="2771775" y="6092825"/>
            <a:ext cx="1800225" cy="0"/>
          </a:xfrm>
          <a:prstGeom prst="line">
            <a:avLst/>
          </a:prstGeom>
          <a:noFill/>
          <a:ln w="28575">
            <a:solidFill>
              <a:srgbClr val="0066FF"/>
            </a:solidFill>
            <a:round/>
            <a:headEnd/>
            <a:tailEnd type="triangle" w="med" len="med"/>
          </a:ln>
        </p:spPr>
        <p:txBody>
          <a:bodyPr/>
          <a:lstStyle/>
          <a:p>
            <a:endParaRPr lang="en-US"/>
          </a:p>
        </p:txBody>
      </p:sp>
      <p:sp>
        <p:nvSpPr>
          <p:cNvPr id="48147" name="Line 26"/>
          <p:cNvSpPr>
            <a:spLocks noChangeShapeType="1"/>
          </p:cNvSpPr>
          <p:nvPr/>
        </p:nvSpPr>
        <p:spPr bwMode="auto">
          <a:xfrm flipV="1">
            <a:off x="4572000" y="5300663"/>
            <a:ext cx="0" cy="792162"/>
          </a:xfrm>
          <a:prstGeom prst="line">
            <a:avLst/>
          </a:prstGeom>
          <a:noFill/>
          <a:ln w="28575">
            <a:solidFill>
              <a:srgbClr val="0066FF"/>
            </a:solidFill>
            <a:round/>
            <a:headEnd/>
            <a:tailEnd type="triangle" w="med" len="med"/>
          </a:ln>
        </p:spPr>
        <p:txBody>
          <a:bodyPr/>
          <a:lstStyle/>
          <a:p>
            <a:endParaRPr lang="en-US"/>
          </a:p>
        </p:txBody>
      </p:sp>
      <p:sp>
        <p:nvSpPr>
          <p:cNvPr id="48148" name="Line 27"/>
          <p:cNvSpPr>
            <a:spLocks noChangeShapeType="1"/>
          </p:cNvSpPr>
          <p:nvPr/>
        </p:nvSpPr>
        <p:spPr bwMode="auto">
          <a:xfrm flipV="1">
            <a:off x="4572000" y="4149725"/>
            <a:ext cx="1152525" cy="1943100"/>
          </a:xfrm>
          <a:prstGeom prst="line">
            <a:avLst/>
          </a:prstGeom>
          <a:noFill/>
          <a:ln w="28575">
            <a:solidFill>
              <a:srgbClr val="0066FF"/>
            </a:solidFill>
            <a:round/>
            <a:headEnd/>
            <a:tailEnd type="triangle" w="med" len="med"/>
          </a:ln>
        </p:spPr>
        <p:txBody>
          <a:bodyPr/>
          <a:lstStyle/>
          <a:p>
            <a:endParaRPr lang="en-US"/>
          </a:p>
        </p:txBody>
      </p:sp>
      <p:sp>
        <p:nvSpPr>
          <p:cNvPr id="48149" name="Line 28"/>
          <p:cNvSpPr>
            <a:spLocks noChangeShapeType="1"/>
          </p:cNvSpPr>
          <p:nvPr/>
        </p:nvSpPr>
        <p:spPr bwMode="auto">
          <a:xfrm flipV="1">
            <a:off x="4572000" y="2865438"/>
            <a:ext cx="3240088" cy="3240087"/>
          </a:xfrm>
          <a:prstGeom prst="line">
            <a:avLst/>
          </a:prstGeom>
          <a:noFill/>
          <a:ln w="28575">
            <a:solidFill>
              <a:srgbClr val="0066FF"/>
            </a:solidFill>
            <a:round/>
            <a:headEnd/>
            <a:tailEnd type="triangle" w="med" len="med"/>
          </a:ln>
        </p:spPr>
        <p:txBody>
          <a:bodyPr/>
          <a:lstStyle/>
          <a:p>
            <a:endParaRPr lang="en-US"/>
          </a:p>
        </p:txBody>
      </p:sp>
      <p:sp>
        <p:nvSpPr>
          <p:cNvPr id="48150" name="Text Box 7"/>
          <p:cNvSpPr txBox="1">
            <a:spLocks noChangeArrowheads="1"/>
          </p:cNvSpPr>
          <p:nvPr/>
        </p:nvSpPr>
        <p:spPr bwMode="auto">
          <a:xfrm>
            <a:off x="3886200" y="1752600"/>
            <a:ext cx="1454150" cy="400050"/>
          </a:xfrm>
          <a:prstGeom prst="rect">
            <a:avLst/>
          </a:prstGeom>
          <a:noFill/>
          <a:ln w="9525">
            <a:noFill/>
            <a:miter lim="800000"/>
            <a:headEnd/>
            <a:tailEnd/>
          </a:ln>
        </p:spPr>
        <p:txBody>
          <a:bodyPr wrap="none">
            <a:spAutoFit/>
          </a:bodyPr>
          <a:lstStyle/>
          <a:p>
            <a:r>
              <a:rPr lang="en-US" sz="2000" b="1">
                <a:solidFill>
                  <a:srgbClr val="FF6600"/>
                </a:solidFill>
              </a:rPr>
              <a:t>Menengah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2"/>
          <p:cNvGrpSpPr>
            <a:grpSpLocks/>
          </p:cNvGrpSpPr>
          <p:nvPr/>
        </p:nvGrpSpPr>
        <p:grpSpPr bwMode="auto">
          <a:xfrm>
            <a:off x="323850" y="404813"/>
            <a:ext cx="7443788" cy="5611812"/>
            <a:chOff x="1248" y="877"/>
            <a:chExt cx="13568" cy="10820"/>
          </a:xfrm>
        </p:grpSpPr>
        <p:pic>
          <p:nvPicPr>
            <p:cNvPr id="49160" name="Picture 3" descr="logo DESDM"/>
            <p:cNvPicPr>
              <a:picLocks noChangeAspect="1" noChangeArrowheads="1"/>
            </p:cNvPicPr>
            <p:nvPr/>
          </p:nvPicPr>
          <p:blipFill>
            <a:blip r:embed="rId2"/>
            <a:srcRect/>
            <a:stretch>
              <a:fillRect/>
            </a:stretch>
          </p:blipFill>
          <p:spPr bwMode="auto">
            <a:xfrm>
              <a:off x="12578" y="6927"/>
              <a:ext cx="720" cy="707"/>
            </a:xfrm>
            <a:prstGeom prst="rect">
              <a:avLst/>
            </a:prstGeom>
            <a:noFill/>
            <a:ln w="9525">
              <a:noFill/>
              <a:miter lim="800000"/>
              <a:headEnd/>
              <a:tailEnd/>
            </a:ln>
          </p:spPr>
        </p:pic>
        <p:pic>
          <p:nvPicPr>
            <p:cNvPr id="49161" name="Picture 4"/>
            <p:cNvPicPr>
              <a:picLocks noChangeAspect="1" noChangeArrowheads="1"/>
            </p:cNvPicPr>
            <p:nvPr/>
          </p:nvPicPr>
          <p:blipFill>
            <a:blip r:embed="rId3"/>
            <a:srcRect/>
            <a:stretch>
              <a:fillRect/>
            </a:stretch>
          </p:blipFill>
          <p:spPr bwMode="auto">
            <a:xfrm>
              <a:off x="1248" y="877"/>
              <a:ext cx="13568" cy="10820"/>
            </a:xfrm>
            <a:prstGeom prst="rect">
              <a:avLst/>
            </a:prstGeom>
            <a:noFill/>
            <a:ln w="38100" cmpd="dbl">
              <a:solidFill>
                <a:srgbClr val="000000"/>
              </a:solidFill>
              <a:miter lim="800000"/>
              <a:headEnd/>
              <a:tailEnd/>
            </a:ln>
          </p:spPr>
        </p:pic>
      </p:grpSp>
      <p:grpSp>
        <p:nvGrpSpPr>
          <p:cNvPr id="49155" name="Group 5"/>
          <p:cNvGrpSpPr>
            <a:grpSpLocks/>
          </p:cNvGrpSpPr>
          <p:nvPr/>
        </p:nvGrpSpPr>
        <p:grpSpPr bwMode="auto">
          <a:xfrm>
            <a:off x="3492500" y="4724400"/>
            <a:ext cx="4211638" cy="1944688"/>
            <a:chOff x="1440" y="7330"/>
            <a:chExt cx="8243" cy="3970"/>
          </a:xfrm>
        </p:grpSpPr>
        <p:pic>
          <p:nvPicPr>
            <p:cNvPr id="49158" name="Picture 6" descr="DSCF6941"/>
            <p:cNvPicPr>
              <a:picLocks noChangeAspect="1" noChangeArrowheads="1"/>
            </p:cNvPicPr>
            <p:nvPr/>
          </p:nvPicPr>
          <p:blipFill>
            <a:blip r:embed="rId4"/>
            <a:srcRect/>
            <a:stretch>
              <a:fillRect/>
            </a:stretch>
          </p:blipFill>
          <p:spPr bwMode="auto">
            <a:xfrm>
              <a:off x="1440" y="7330"/>
              <a:ext cx="2988" cy="3970"/>
            </a:xfrm>
            <a:prstGeom prst="rect">
              <a:avLst/>
            </a:prstGeom>
            <a:noFill/>
            <a:ln w="9525">
              <a:noFill/>
              <a:miter lim="800000"/>
              <a:headEnd/>
              <a:tailEnd/>
            </a:ln>
          </p:spPr>
        </p:pic>
        <p:pic>
          <p:nvPicPr>
            <p:cNvPr id="49159" name="Picture 7" descr="DSCF6916"/>
            <p:cNvPicPr>
              <a:picLocks noChangeAspect="1" noChangeArrowheads="1"/>
            </p:cNvPicPr>
            <p:nvPr/>
          </p:nvPicPr>
          <p:blipFill>
            <a:blip r:embed="rId5"/>
            <a:srcRect/>
            <a:stretch>
              <a:fillRect/>
            </a:stretch>
          </p:blipFill>
          <p:spPr bwMode="auto">
            <a:xfrm>
              <a:off x="4428" y="7331"/>
              <a:ext cx="5255" cy="3969"/>
            </a:xfrm>
            <a:prstGeom prst="rect">
              <a:avLst/>
            </a:prstGeom>
            <a:noFill/>
            <a:ln w="9525">
              <a:noFill/>
              <a:miter lim="800000"/>
              <a:headEnd/>
              <a:tailEnd/>
            </a:ln>
          </p:spPr>
        </p:pic>
      </p:grpSp>
      <p:sp>
        <p:nvSpPr>
          <p:cNvPr id="49156" name="TextBox 7"/>
          <p:cNvSpPr txBox="1">
            <a:spLocks noChangeArrowheads="1"/>
          </p:cNvSpPr>
          <p:nvPr/>
        </p:nvSpPr>
        <p:spPr bwMode="auto">
          <a:xfrm>
            <a:off x="5148263" y="0"/>
            <a:ext cx="3787775" cy="369888"/>
          </a:xfrm>
          <a:prstGeom prst="rect">
            <a:avLst/>
          </a:prstGeom>
          <a:noFill/>
          <a:ln w="9525">
            <a:noFill/>
            <a:miter lim="800000"/>
            <a:headEnd/>
            <a:tailEnd/>
          </a:ln>
        </p:spPr>
        <p:txBody>
          <a:bodyPr wrap="none">
            <a:spAutoFit/>
          </a:bodyPr>
          <a:lstStyle/>
          <a:p>
            <a:r>
              <a:rPr lang="en-US">
                <a:solidFill>
                  <a:srgbClr val="FF0000"/>
                </a:solidFill>
              </a:rPr>
              <a:t>Biak Earthquake on June, 16, 2010</a:t>
            </a:r>
          </a:p>
        </p:txBody>
      </p:sp>
      <p:sp>
        <p:nvSpPr>
          <p:cNvPr id="9" name="TextBox 8"/>
          <p:cNvSpPr txBox="1"/>
          <p:nvPr/>
        </p:nvSpPr>
        <p:spPr>
          <a:xfrm>
            <a:off x="228600" y="6172200"/>
            <a:ext cx="3281363" cy="461963"/>
          </a:xfrm>
          <a:prstGeom prst="rect">
            <a:avLst/>
          </a:prstGeom>
          <a:noFill/>
        </p:spPr>
        <p:txBody>
          <a:bodyPr wrap="none">
            <a:spAutoFit/>
          </a:bodyPr>
          <a:lstStyle/>
          <a:p>
            <a:pPr>
              <a:defRPr/>
            </a:pPr>
            <a:r>
              <a:rPr lang="en-US" sz="2400" b="1" dirty="0">
                <a:solidFill>
                  <a:srgbClr val="FF0000"/>
                </a:solidFill>
                <a:effectLst>
                  <a:outerShdw blurRad="38100" dist="38100" dir="2700000" algn="tl">
                    <a:srgbClr val="000000">
                      <a:alpha val="43137"/>
                    </a:srgbClr>
                  </a:outerShdw>
                </a:effectLst>
              </a:rPr>
              <a:t>TANGGAP DARURAT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BANDARLAMPUNG"/>
          <p:cNvPicPr>
            <a:picLocks noChangeAspect="1" noChangeArrowheads="1"/>
          </p:cNvPicPr>
          <p:nvPr/>
        </p:nvPicPr>
        <p:blipFill>
          <a:blip r:embed="rId2"/>
          <a:srcRect/>
          <a:stretch>
            <a:fillRect/>
          </a:stretch>
        </p:blipFill>
        <p:spPr bwMode="auto">
          <a:xfrm>
            <a:off x="806450" y="2239963"/>
            <a:ext cx="7596188" cy="4379912"/>
          </a:xfrm>
          <a:prstGeom prst="rect">
            <a:avLst/>
          </a:prstGeom>
          <a:noFill/>
          <a:ln w="38100" cmpd="dbl">
            <a:solidFill>
              <a:srgbClr val="3366FF"/>
            </a:solidFill>
            <a:miter lim="800000"/>
            <a:headEnd/>
            <a:tailEnd/>
          </a:ln>
        </p:spPr>
      </p:pic>
      <p:sp>
        <p:nvSpPr>
          <p:cNvPr id="50179" name="TextBox 4"/>
          <p:cNvSpPr txBox="1">
            <a:spLocks noChangeArrowheads="1"/>
          </p:cNvSpPr>
          <p:nvPr/>
        </p:nvSpPr>
        <p:spPr bwMode="auto">
          <a:xfrm>
            <a:off x="1447800" y="111125"/>
            <a:ext cx="7670800" cy="461963"/>
          </a:xfrm>
          <a:prstGeom prst="rect">
            <a:avLst/>
          </a:prstGeom>
          <a:noFill/>
          <a:ln w="9525">
            <a:noFill/>
            <a:miter lim="800000"/>
            <a:headEnd/>
            <a:tailEnd/>
          </a:ln>
        </p:spPr>
        <p:txBody>
          <a:bodyPr>
            <a:spAutoFit/>
          </a:bodyPr>
          <a:lstStyle/>
          <a:p>
            <a:pPr algn="ctr"/>
            <a:r>
              <a:rPr lang="en-US" sz="2400" b="1">
                <a:latin typeface="Tahoma" pitchFamily="34" charset="0"/>
                <a:cs typeface="Tahoma" pitchFamily="34" charset="0"/>
              </a:rPr>
              <a:t>PETA KAWASAN RAWAN BENCANA TSUNAMI </a:t>
            </a:r>
            <a:endParaRPr lang="id-ID" sz="2400" b="1">
              <a:latin typeface="Tahoma" pitchFamily="34" charset="0"/>
              <a:cs typeface="Tahoma" pitchFamily="34" charset="0"/>
            </a:endParaRPr>
          </a:p>
        </p:txBody>
      </p:sp>
      <p:sp>
        <p:nvSpPr>
          <p:cNvPr id="50180" name="Text Box 7"/>
          <p:cNvSpPr txBox="1">
            <a:spLocks noChangeArrowheads="1"/>
          </p:cNvSpPr>
          <p:nvPr/>
        </p:nvSpPr>
        <p:spPr bwMode="auto">
          <a:xfrm>
            <a:off x="492125" y="984250"/>
            <a:ext cx="2181225" cy="584200"/>
          </a:xfrm>
          <a:prstGeom prst="rect">
            <a:avLst/>
          </a:prstGeom>
          <a:noFill/>
          <a:ln w="9525">
            <a:solidFill>
              <a:schemeClr val="tx1"/>
            </a:solidFill>
            <a:miter lim="800000"/>
            <a:headEnd/>
            <a:tailEnd/>
          </a:ln>
        </p:spPr>
        <p:txBody>
          <a:bodyPr>
            <a:spAutoFit/>
          </a:bodyPr>
          <a:lstStyle/>
          <a:p>
            <a:pPr algn="ctr">
              <a:spcBef>
                <a:spcPct val="50000"/>
              </a:spcBef>
            </a:pPr>
            <a:r>
              <a:rPr lang="en-US" sz="1600"/>
              <a:t>Model Sumber (magnituda, </a:t>
            </a:r>
            <a:r>
              <a:rPr lang="en-US" sz="1600" i="1"/>
              <a:t>rupture</a:t>
            </a:r>
            <a:r>
              <a:rPr lang="en-US" sz="1600"/>
              <a:t>)</a:t>
            </a:r>
            <a:endParaRPr lang="fr-FR" sz="1600"/>
          </a:p>
        </p:txBody>
      </p:sp>
      <p:sp>
        <p:nvSpPr>
          <p:cNvPr id="50181" name="Text Box 8"/>
          <p:cNvSpPr txBox="1">
            <a:spLocks noChangeArrowheads="1"/>
          </p:cNvSpPr>
          <p:nvPr/>
        </p:nvSpPr>
        <p:spPr bwMode="auto">
          <a:xfrm>
            <a:off x="2755900" y="984250"/>
            <a:ext cx="1323975" cy="584200"/>
          </a:xfrm>
          <a:prstGeom prst="rect">
            <a:avLst/>
          </a:prstGeom>
          <a:noFill/>
          <a:ln w="9525">
            <a:solidFill>
              <a:schemeClr val="tx1"/>
            </a:solidFill>
            <a:miter lim="800000"/>
            <a:headEnd/>
            <a:tailEnd/>
          </a:ln>
        </p:spPr>
        <p:txBody>
          <a:bodyPr>
            <a:spAutoFit/>
          </a:bodyPr>
          <a:lstStyle/>
          <a:p>
            <a:pPr algn="ctr">
              <a:spcBef>
                <a:spcPct val="50000"/>
              </a:spcBef>
            </a:pPr>
            <a:r>
              <a:rPr lang="en-US" sz="1600"/>
              <a:t>Data Bathymetry</a:t>
            </a:r>
            <a:endParaRPr lang="fr-FR" sz="1600"/>
          </a:p>
        </p:txBody>
      </p:sp>
      <p:sp>
        <p:nvSpPr>
          <p:cNvPr id="50182" name="Text Box 9"/>
          <p:cNvSpPr txBox="1">
            <a:spLocks noChangeArrowheads="1"/>
          </p:cNvSpPr>
          <p:nvPr/>
        </p:nvSpPr>
        <p:spPr bwMode="auto">
          <a:xfrm>
            <a:off x="4149725" y="984250"/>
            <a:ext cx="1195388" cy="584200"/>
          </a:xfrm>
          <a:prstGeom prst="rect">
            <a:avLst/>
          </a:prstGeom>
          <a:noFill/>
          <a:ln w="9525">
            <a:solidFill>
              <a:schemeClr val="tx1"/>
            </a:solidFill>
            <a:miter lim="800000"/>
            <a:headEnd/>
            <a:tailEnd/>
          </a:ln>
        </p:spPr>
        <p:txBody>
          <a:bodyPr>
            <a:spAutoFit/>
          </a:bodyPr>
          <a:lstStyle/>
          <a:p>
            <a:pPr algn="ctr">
              <a:spcBef>
                <a:spcPct val="50000"/>
              </a:spcBef>
            </a:pPr>
            <a:r>
              <a:rPr lang="en-US" sz="1600"/>
              <a:t>Topografi pantai</a:t>
            </a:r>
            <a:endParaRPr lang="fr-FR" sz="1600"/>
          </a:p>
        </p:txBody>
      </p:sp>
      <p:sp>
        <p:nvSpPr>
          <p:cNvPr id="50183" name="Text Box 10"/>
          <p:cNvSpPr txBox="1">
            <a:spLocks noChangeArrowheads="1"/>
          </p:cNvSpPr>
          <p:nvPr/>
        </p:nvSpPr>
        <p:spPr bwMode="auto">
          <a:xfrm>
            <a:off x="5434013" y="984250"/>
            <a:ext cx="1406525" cy="584200"/>
          </a:xfrm>
          <a:prstGeom prst="rect">
            <a:avLst/>
          </a:prstGeom>
          <a:noFill/>
          <a:ln w="9525">
            <a:solidFill>
              <a:schemeClr val="tx1"/>
            </a:solidFill>
            <a:miter lim="800000"/>
            <a:headEnd/>
            <a:tailEnd/>
          </a:ln>
        </p:spPr>
        <p:txBody>
          <a:bodyPr>
            <a:spAutoFit/>
          </a:bodyPr>
          <a:lstStyle/>
          <a:p>
            <a:pPr algn="ctr">
              <a:spcBef>
                <a:spcPct val="50000"/>
              </a:spcBef>
            </a:pPr>
            <a:r>
              <a:rPr lang="en-US" sz="1600"/>
              <a:t>Karakteristik Pantai</a:t>
            </a:r>
            <a:endParaRPr lang="fr-FR" sz="1600"/>
          </a:p>
        </p:txBody>
      </p:sp>
      <p:sp>
        <p:nvSpPr>
          <p:cNvPr id="50184" name="Text Box 11"/>
          <p:cNvSpPr txBox="1">
            <a:spLocks noChangeArrowheads="1"/>
          </p:cNvSpPr>
          <p:nvPr/>
        </p:nvSpPr>
        <p:spPr bwMode="auto">
          <a:xfrm>
            <a:off x="6924675" y="989013"/>
            <a:ext cx="1533525" cy="338137"/>
          </a:xfrm>
          <a:prstGeom prst="rect">
            <a:avLst/>
          </a:prstGeom>
          <a:noFill/>
          <a:ln w="9525">
            <a:solidFill>
              <a:schemeClr val="tx1"/>
            </a:solidFill>
            <a:miter lim="800000"/>
            <a:headEnd/>
            <a:tailEnd/>
          </a:ln>
        </p:spPr>
        <p:txBody>
          <a:bodyPr>
            <a:spAutoFit/>
          </a:bodyPr>
          <a:lstStyle/>
          <a:p>
            <a:pPr algn="ctr">
              <a:spcBef>
                <a:spcPct val="50000"/>
              </a:spcBef>
            </a:pPr>
            <a:r>
              <a:rPr lang="en-US" sz="1600"/>
              <a:t>Paleotsunami</a:t>
            </a:r>
            <a:endParaRPr lang="fr-FR" sz="1600"/>
          </a:p>
        </p:txBody>
      </p:sp>
      <p:sp>
        <p:nvSpPr>
          <p:cNvPr id="50185" name="Line 12"/>
          <p:cNvSpPr>
            <a:spLocks noChangeShapeType="1"/>
          </p:cNvSpPr>
          <p:nvPr/>
        </p:nvSpPr>
        <p:spPr bwMode="auto">
          <a:xfrm>
            <a:off x="1533525" y="1641475"/>
            <a:ext cx="0" cy="180975"/>
          </a:xfrm>
          <a:prstGeom prst="line">
            <a:avLst/>
          </a:prstGeom>
          <a:noFill/>
          <a:ln w="9525">
            <a:solidFill>
              <a:schemeClr val="tx1"/>
            </a:solidFill>
            <a:round/>
            <a:headEnd/>
            <a:tailEnd/>
          </a:ln>
        </p:spPr>
        <p:txBody>
          <a:bodyPr/>
          <a:lstStyle/>
          <a:p>
            <a:endParaRPr lang="en-US"/>
          </a:p>
        </p:txBody>
      </p:sp>
      <p:sp>
        <p:nvSpPr>
          <p:cNvPr id="50186" name="Line 13"/>
          <p:cNvSpPr>
            <a:spLocks noChangeShapeType="1"/>
          </p:cNvSpPr>
          <p:nvPr/>
        </p:nvSpPr>
        <p:spPr bwMode="auto">
          <a:xfrm>
            <a:off x="3402013" y="1636713"/>
            <a:ext cx="0" cy="180975"/>
          </a:xfrm>
          <a:prstGeom prst="line">
            <a:avLst/>
          </a:prstGeom>
          <a:noFill/>
          <a:ln w="9525">
            <a:solidFill>
              <a:schemeClr val="tx1"/>
            </a:solidFill>
            <a:round/>
            <a:headEnd/>
            <a:tailEnd/>
          </a:ln>
        </p:spPr>
        <p:txBody>
          <a:bodyPr/>
          <a:lstStyle/>
          <a:p>
            <a:endParaRPr lang="en-US"/>
          </a:p>
        </p:txBody>
      </p:sp>
      <p:sp>
        <p:nvSpPr>
          <p:cNvPr id="50187" name="Line 14"/>
          <p:cNvSpPr>
            <a:spLocks noChangeShapeType="1"/>
          </p:cNvSpPr>
          <p:nvPr/>
        </p:nvSpPr>
        <p:spPr bwMode="auto">
          <a:xfrm>
            <a:off x="4738688" y="1641475"/>
            <a:ext cx="0" cy="180975"/>
          </a:xfrm>
          <a:prstGeom prst="line">
            <a:avLst/>
          </a:prstGeom>
          <a:noFill/>
          <a:ln w="9525">
            <a:solidFill>
              <a:schemeClr val="tx1"/>
            </a:solidFill>
            <a:round/>
            <a:headEnd/>
            <a:tailEnd/>
          </a:ln>
        </p:spPr>
        <p:txBody>
          <a:bodyPr/>
          <a:lstStyle/>
          <a:p>
            <a:endParaRPr lang="en-US"/>
          </a:p>
        </p:txBody>
      </p:sp>
      <p:sp>
        <p:nvSpPr>
          <p:cNvPr id="50188" name="Line 15"/>
          <p:cNvSpPr>
            <a:spLocks noChangeShapeType="1"/>
          </p:cNvSpPr>
          <p:nvPr/>
        </p:nvSpPr>
        <p:spPr bwMode="auto">
          <a:xfrm>
            <a:off x="6105525" y="1636713"/>
            <a:ext cx="0" cy="180975"/>
          </a:xfrm>
          <a:prstGeom prst="line">
            <a:avLst/>
          </a:prstGeom>
          <a:noFill/>
          <a:ln w="9525">
            <a:solidFill>
              <a:schemeClr val="tx1"/>
            </a:solidFill>
            <a:round/>
            <a:headEnd/>
            <a:tailEnd/>
          </a:ln>
        </p:spPr>
        <p:txBody>
          <a:bodyPr/>
          <a:lstStyle/>
          <a:p>
            <a:endParaRPr lang="en-US"/>
          </a:p>
        </p:txBody>
      </p:sp>
      <p:sp>
        <p:nvSpPr>
          <p:cNvPr id="50189" name="Line 16"/>
          <p:cNvSpPr>
            <a:spLocks noChangeShapeType="1"/>
          </p:cNvSpPr>
          <p:nvPr/>
        </p:nvSpPr>
        <p:spPr bwMode="auto">
          <a:xfrm>
            <a:off x="7653338" y="1365250"/>
            <a:ext cx="0" cy="438150"/>
          </a:xfrm>
          <a:prstGeom prst="line">
            <a:avLst/>
          </a:prstGeom>
          <a:noFill/>
          <a:ln w="9525">
            <a:solidFill>
              <a:schemeClr val="tx1"/>
            </a:solidFill>
            <a:round/>
            <a:headEnd/>
            <a:tailEnd/>
          </a:ln>
        </p:spPr>
        <p:txBody>
          <a:bodyPr/>
          <a:lstStyle/>
          <a:p>
            <a:endParaRPr lang="en-US"/>
          </a:p>
        </p:txBody>
      </p:sp>
      <p:sp>
        <p:nvSpPr>
          <p:cNvPr id="50190" name="Line 17"/>
          <p:cNvSpPr>
            <a:spLocks noChangeShapeType="1"/>
          </p:cNvSpPr>
          <p:nvPr/>
        </p:nvSpPr>
        <p:spPr bwMode="auto">
          <a:xfrm>
            <a:off x="1533525" y="1822450"/>
            <a:ext cx="6119813" cy="0"/>
          </a:xfrm>
          <a:prstGeom prst="line">
            <a:avLst/>
          </a:prstGeom>
          <a:noFill/>
          <a:ln w="9525">
            <a:solidFill>
              <a:schemeClr val="tx1"/>
            </a:solidFill>
            <a:round/>
            <a:headEnd/>
            <a:tailEnd/>
          </a:ln>
        </p:spPr>
        <p:txBody>
          <a:bodyPr/>
          <a:lstStyle/>
          <a:p>
            <a:endParaRPr lang="en-US"/>
          </a:p>
        </p:txBody>
      </p:sp>
      <p:sp>
        <p:nvSpPr>
          <p:cNvPr id="50191" name="Line 18"/>
          <p:cNvSpPr>
            <a:spLocks noChangeShapeType="1"/>
          </p:cNvSpPr>
          <p:nvPr/>
        </p:nvSpPr>
        <p:spPr bwMode="auto">
          <a:xfrm>
            <a:off x="4629150" y="1822450"/>
            <a:ext cx="0" cy="381000"/>
          </a:xfrm>
          <a:prstGeom prst="line">
            <a:avLst/>
          </a:prstGeom>
          <a:noFill/>
          <a:ln w="9525">
            <a:solidFill>
              <a:schemeClr val="tx1"/>
            </a:solidFill>
            <a:round/>
            <a:headEnd/>
            <a:tailEnd type="triangle" w="med" len="med"/>
          </a:ln>
        </p:spPr>
        <p:txBody>
          <a:bodyPr/>
          <a:lstStyle/>
          <a:p>
            <a:endParaRPr lang="en-US"/>
          </a:p>
        </p:txBody>
      </p:sp>
      <p:sp>
        <p:nvSpPr>
          <p:cNvPr id="50192" name="TextBox 15"/>
          <p:cNvSpPr txBox="1">
            <a:spLocks noChangeArrowheads="1"/>
          </p:cNvSpPr>
          <p:nvPr/>
        </p:nvSpPr>
        <p:spPr bwMode="auto">
          <a:xfrm>
            <a:off x="3962400" y="5867400"/>
            <a:ext cx="3516313" cy="646113"/>
          </a:xfrm>
          <a:prstGeom prst="rect">
            <a:avLst/>
          </a:prstGeom>
          <a:noFill/>
          <a:ln w="9525">
            <a:noFill/>
            <a:miter lim="800000"/>
            <a:headEnd/>
            <a:tailEnd/>
          </a:ln>
        </p:spPr>
        <p:txBody>
          <a:bodyPr>
            <a:spAutoFit/>
          </a:bodyPr>
          <a:lstStyle/>
          <a:p>
            <a:r>
              <a:rPr lang="en-US"/>
              <a:t>Peta Kawasan Rawan Tsunami Lampung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9"/>
          <p:cNvSpPr>
            <a:spLocks noChangeShapeType="1"/>
          </p:cNvSpPr>
          <p:nvPr/>
        </p:nvSpPr>
        <p:spPr bwMode="auto">
          <a:xfrm flipV="1">
            <a:off x="533400" y="914400"/>
            <a:ext cx="7010400" cy="3429000"/>
          </a:xfrm>
          <a:prstGeom prst="line">
            <a:avLst/>
          </a:prstGeom>
          <a:noFill/>
          <a:ln w="57150">
            <a:solidFill>
              <a:srgbClr val="FF9900"/>
            </a:solidFill>
            <a:round/>
            <a:headEnd/>
            <a:tailEnd type="triangle" w="med" len="med"/>
          </a:ln>
        </p:spPr>
        <p:txBody>
          <a:bodyPr/>
          <a:lstStyle/>
          <a:p>
            <a:endParaRPr lang="en-US"/>
          </a:p>
        </p:txBody>
      </p:sp>
      <p:sp>
        <p:nvSpPr>
          <p:cNvPr id="51203" name="Text Box 7"/>
          <p:cNvSpPr txBox="1">
            <a:spLocks noChangeArrowheads="1"/>
          </p:cNvSpPr>
          <p:nvPr/>
        </p:nvSpPr>
        <p:spPr bwMode="auto">
          <a:xfrm>
            <a:off x="1676400" y="2590800"/>
            <a:ext cx="995363" cy="400050"/>
          </a:xfrm>
          <a:prstGeom prst="rect">
            <a:avLst/>
          </a:prstGeom>
          <a:noFill/>
          <a:ln w="9525">
            <a:noFill/>
            <a:miter lim="800000"/>
            <a:headEnd/>
            <a:tailEnd/>
          </a:ln>
        </p:spPr>
        <p:txBody>
          <a:bodyPr wrap="none">
            <a:spAutoFit/>
          </a:bodyPr>
          <a:lstStyle/>
          <a:p>
            <a:r>
              <a:rPr lang="en-US" sz="2000" b="1">
                <a:latin typeface="Calibri" pitchFamily="34" charset="0"/>
              </a:rPr>
              <a:t>R</a:t>
            </a:r>
            <a:r>
              <a:rPr lang="id-ID" sz="2000" b="1">
                <a:latin typeface="Calibri" pitchFamily="34" charset="0"/>
              </a:rPr>
              <a:t>endah</a:t>
            </a:r>
            <a:endParaRPr lang="en-US" sz="2000" b="1">
              <a:latin typeface="Calibri" pitchFamily="34" charset="0"/>
            </a:endParaRPr>
          </a:p>
        </p:txBody>
      </p:sp>
      <p:sp>
        <p:nvSpPr>
          <p:cNvPr id="51204" name="Text Box 9"/>
          <p:cNvSpPr txBox="1">
            <a:spLocks noChangeArrowheads="1"/>
          </p:cNvSpPr>
          <p:nvPr/>
        </p:nvSpPr>
        <p:spPr bwMode="auto">
          <a:xfrm>
            <a:off x="6588125" y="188913"/>
            <a:ext cx="820738" cy="400050"/>
          </a:xfrm>
          <a:prstGeom prst="rect">
            <a:avLst/>
          </a:prstGeom>
          <a:noFill/>
          <a:ln w="9525">
            <a:noFill/>
            <a:miter lim="800000"/>
            <a:headEnd/>
            <a:tailEnd/>
          </a:ln>
        </p:spPr>
        <p:txBody>
          <a:bodyPr wrap="none">
            <a:spAutoFit/>
          </a:bodyPr>
          <a:lstStyle/>
          <a:p>
            <a:r>
              <a:rPr lang="en-US" sz="2000" b="1">
                <a:solidFill>
                  <a:srgbClr val="FF0000"/>
                </a:solidFill>
                <a:latin typeface="Calibri" pitchFamily="34" charset="0"/>
              </a:rPr>
              <a:t>T</a:t>
            </a:r>
            <a:r>
              <a:rPr lang="id-ID" sz="2000" b="1">
                <a:solidFill>
                  <a:srgbClr val="FF0000"/>
                </a:solidFill>
                <a:latin typeface="Calibri" pitchFamily="34" charset="0"/>
              </a:rPr>
              <a:t>inggi</a:t>
            </a:r>
            <a:endParaRPr lang="en-US" sz="2000" b="1">
              <a:solidFill>
                <a:srgbClr val="FF0000"/>
              </a:solidFill>
              <a:latin typeface="Calibri" pitchFamily="34" charset="0"/>
            </a:endParaRPr>
          </a:p>
        </p:txBody>
      </p:sp>
      <p:sp>
        <p:nvSpPr>
          <p:cNvPr id="51205" name="Text Box 12"/>
          <p:cNvSpPr txBox="1">
            <a:spLocks noChangeArrowheads="1"/>
          </p:cNvSpPr>
          <p:nvPr/>
        </p:nvSpPr>
        <p:spPr bwMode="auto">
          <a:xfrm>
            <a:off x="468313" y="333375"/>
            <a:ext cx="5540375" cy="708025"/>
          </a:xfrm>
          <a:prstGeom prst="rect">
            <a:avLst/>
          </a:prstGeom>
          <a:noFill/>
          <a:ln w="9525">
            <a:noFill/>
            <a:miter lim="800000"/>
            <a:headEnd/>
            <a:tailEnd/>
          </a:ln>
        </p:spPr>
        <p:txBody>
          <a:bodyPr wrap="none">
            <a:spAutoFit/>
          </a:bodyPr>
          <a:lstStyle/>
          <a:p>
            <a:r>
              <a:rPr lang="en-US" sz="2000" b="1"/>
              <a:t>Antisipasi </a:t>
            </a:r>
            <a:r>
              <a:rPr lang="id-ID" sz="2000" b="1"/>
              <a:t>Masyarakat</a:t>
            </a:r>
            <a:r>
              <a:rPr lang="en-US" sz="2000" b="1"/>
              <a:t> &amp; Pemerintah Daerah</a:t>
            </a:r>
          </a:p>
          <a:p>
            <a:r>
              <a:rPr lang="en-US" sz="2000" b="1"/>
              <a:t>Di Daerah Rawan </a:t>
            </a:r>
            <a:r>
              <a:rPr lang="id-ID" sz="2000" b="1"/>
              <a:t>Tsuna</a:t>
            </a:r>
            <a:r>
              <a:rPr lang="en-US" sz="2000" b="1"/>
              <a:t>mi</a:t>
            </a:r>
          </a:p>
        </p:txBody>
      </p:sp>
      <p:sp>
        <p:nvSpPr>
          <p:cNvPr id="51206" name="Text Box 20"/>
          <p:cNvSpPr txBox="1">
            <a:spLocks noChangeArrowheads="1"/>
          </p:cNvSpPr>
          <p:nvPr/>
        </p:nvSpPr>
        <p:spPr bwMode="auto">
          <a:xfrm>
            <a:off x="6443663" y="620713"/>
            <a:ext cx="1655762" cy="336550"/>
          </a:xfrm>
          <a:prstGeom prst="rect">
            <a:avLst/>
          </a:prstGeom>
          <a:noFill/>
          <a:ln w="9525">
            <a:noFill/>
            <a:miter lim="800000"/>
            <a:headEnd/>
            <a:tailEnd/>
          </a:ln>
        </p:spPr>
        <p:txBody>
          <a:bodyPr>
            <a:spAutoFit/>
          </a:bodyPr>
          <a:lstStyle/>
          <a:p>
            <a:pPr marL="87313" indent="-87313">
              <a:buFont typeface="Arial" pitchFamily="34" charset="0"/>
              <a:buNone/>
            </a:pPr>
            <a:r>
              <a:rPr lang="id-ID" sz="1600">
                <a:solidFill>
                  <a:srgbClr val="FF0000"/>
                </a:solidFill>
                <a:latin typeface="Calibri" pitchFamily="34" charset="0"/>
              </a:rPr>
              <a:t>Runup &gt; </a:t>
            </a:r>
            <a:r>
              <a:rPr lang="en-US" sz="1600">
                <a:solidFill>
                  <a:srgbClr val="FF0000"/>
                </a:solidFill>
                <a:latin typeface="Calibri" pitchFamily="34" charset="0"/>
              </a:rPr>
              <a:t>3</a:t>
            </a:r>
            <a:r>
              <a:rPr lang="id-ID" sz="1600">
                <a:solidFill>
                  <a:srgbClr val="FF0000"/>
                </a:solidFill>
                <a:latin typeface="Calibri" pitchFamily="34" charset="0"/>
              </a:rPr>
              <a:t> m</a:t>
            </a:r>
            <a:endParaRPr lang="en-US" sz="1600">
              <a:solidFill>
                <a:srgbClr val="FF0000"/>
              </a:solidFill>
              <a:latin typeface="Calibri" pitchFamily="34" charset="0"/>
            </a:endParaRPr>
          </a:p>
        </p:txBody>
      </p:sp>
      <p:sp>
        <p:nvSpPr>
          <p:cNvPr id="51207" name="Oval 22"/>
          <p:cNvSpPr>
            <a:spLocks noChangeArrowheads="1"/>
          </p:cNvSpPr>
          <p:nvPr/>
        </p:nvSpPr>
        <p:spPr bwMode="auto">
          <a:xfrm>
            <a:off x="3786188" y="2500313"/>
            <a:ext cx="2257425" cy="1627187"/>
          </a:xfrm>
          <a:prstGeom prst="ellipse">
            <a:avLst/>
          </a:prstGeom>
          <a:solidFill>
            <a:schemeClr val="accent1"/>
          </a:solidFill>
          <a:ln w="9525">
            <a:solidFill>
              <a:schemeClr val="tx1"/>
            </a:solidFill>
            <a:round/>
            <a:headEnd/>
            <a:tailEnd/>
          </a:ln>
        </p:spPr>
        <p:txBody>
          <a:bodyPr wrap="none" anchor="ctr"/>
          <a:lstStyle/>
          <a:p>
            <a:pPr algn="ctr"/>
            <a:r>
              <a:rPr lang="id-ID" sz="1200" b="1"/>
              <a:t>Permukiman terbatas &amp; </a:t>
            </a:r>
          </a:p>
          <a:p>
            <a:pPr algn="ctr"/>
            <a:r>
              <a:rPr lang="id-ID" sz="1200" b="1"/>
              <a:t>dilengkapi jalur &amp; lokasi</a:t>
            </a:r>
          </a:p>
          <a:p>
            <a:pPr algn="ctr"/>
            <a:r>
              <a:rPr lang="id-ID" sz="1200" b="1"/>
              <a:t>evakuasi</a:t>
            </a:r>
          </a:p>
          <a:p>
            <a:pPr algn="ctr"/>
            <a:endParaRPr lang="id-ID" sz="1200" b="1"/>
          </a:p>
        </p:txBody>
      </p:sp>
      <p:sp>
        <p:nvSpPr>
          <p:cNvPr id="51208" name="Oval 23"/>
          <p:cNvSpPr>
            <a:spLocks noChangeArrowheads="1"/>
          </p:cNvSpPr>
          <p:nvPr/>
        </p:nvSpPr>
        <p:spPr bwMode="auto">
          <a:xfrm>
            <a:off x="6357938" y="1214438"/>
            <a:ext cx="2209800" cy="1447800"/>
          </a:xfrm>
          <a:prstGeom prst="ellipse">
            <a:avLst/>
          </a:prstGeom>
          <a:solidFill>
            <a:schemeClr val="accent1"/>
          </a:solidFill>
          <a:ln w="9525">
            <a:solidFill>
              <a:schemeClr val="tx1"/>
            </a:solidFill>
            <a:round/>
            <a:headEnd/>
            <a:tailEnd/>
          </a:ln>
        </p:spPr>
        <p:txBody>
          <a:bodyPr wrap="none" anchor="ctr"/>
          <a:lstStyle/>
          <a:p>
            <a:pPr algn="ctr"/>
            <a:r>
              <a:rPr lang="id-ID" sz="1200" b="1"/>
              <a:t>Bebas dari permukiman </a:t>
            </a:r>
            <a:r>
              <a:rPr lang="en-US" sz="1200" b="1"/>
              <a:t>&amp; </a:t>
            </a:r>
            <a:endParaRPr lang="id-ID" sz="1200" b="1"/>
          </a:p>
          <a:p>
            <a:pPr algn="ctr"/>
            <a:r>
              <a:rPr lang="id-ID" sz="1200" b="1"/>
              <a:t>Diperuntukkan jalur hijau</a:t>
            </a:r>
          </a:p>
          <a:p>
            <a:pPr algn="ctr"/>
            <a:endParaRPr lang="en-US" sz="1200" b="1"/>
          </a:p>
        </p:txBody>
      </p:sp>
      <p:sp>
        <p:nvSpPr>
          <p:cNvPr id="51209" name="Text Box 24"/>
          <p:cNvSpPr txBox="1">
            <a:spLocks noChangeArrowheads="1"/>
          </p:cNvSpPr>
          <p:nvPr/>
        </p:nvSpPr>
        <p:spPr bwMode="auto">
          <a:xfrm>
            <a:off x="1828800" y="6096000"/>
            <a:ext cx="4624388" cy="338138"/>
          </a:xfrm>
          <a:prstGeom prst="rect">
            <a:avLst/>
          </a:prstGeom>
          <a:noFill/>
          <a:ln w="9525">
            <a:noFill/>
            <a:miter lim="800000"/>
            <a:headEnd/>
            <a:tailEnd/>
          </a:ln>
        </p:spPr>
        <p:txBody>
          <a:bodyPr wrap="none">
            <a:spAutoFit/>
          </a:bodyPr>
          <a:lstStyle/>
          <a:p>
            <a:r>
              <a:rPr lang="en-US" sz="1600" b="1"/>
              <a:t>PETA</a:t>
            </a:r>
            <a:r>
              <a:rPr lang="id-ID" sz="1600" b="1"/>
              <a:t> </a:t>
            </a:r>
            <a:r>
              <a:rPr lang="en-US" sz="1600" b="1"/>
              <a:t>KAWASAN</a:t>
            </a:r>
            <a:r>
              <a:rPr lang="id-ID" sz="1600" b="1"/>
              <a:t> RAWAN </a:t>
            </a:r>
            <a:r>
              <a:rPr lang="en-US" sz="1600" b="1"/>
              <a:t>BENCANA</a:t>
            </a:r>
            <a:r>
              <a:rPr lang="id-ID" sz="1600" b="1"/>
              <a:t>TSUNAMI</a:t>
            </a:r>
            <a:endParaRPr lang="en-US" sz="1600" b="1"/>
          </a:p>
        </p:txBody>
      </p:sp>
      <p:sp>
        <p:nvSpPr>
          <p:cNvPr id="51210" name="Line 28"/>
          <p:cNvSpPr>
            <a:spLocks noChangeShapeType="1"/>
          </p:cNvSpPr>
          <p:nvPr/>
        </p:nvSpPr>
        <p:spPr bwMode="auto">
          <a:xfrm>
            <a:off x="1219200" y="6248400"/>
            <a:ext cx="0" cy="0"/>
          </a:xfrm>
          <a:prstGeom prst="line">
            <a:avLst/>
          </a:prstGeom>
          <a:noFill/>
          <a:ln w="9525">
            <a:solidFill>
              <a:schemeClr val="tx1"/>
            </a:solidFill>
            <a:round/>
            <a:headEnd/>
            <a:tailEnd type="triangle" w="med" len="med"/>
          </a:ln>
        </p:spPr>
        <p:txBody>
          <a:bodyPr/>
          <a:lstStyle/>
          <a:p>
            <a:endParaRPr lang="en-US"/>
          </a:p>
        </p:txBody>
      </p:sp>
      <p:sp>
        <p:nvSpPr>
          <p:cNvPr id="51211" name="Text Box 20"/>
          <p:cNvSpPr txBox="1">
            <a:spLocks noChangeArrowheads="1"/>
          </p:cNvSpPr>
          <p:nvPr/>
        </p:nvSpPr>
        <p:spPr bwMode="auto">
          <a:xfrm>
            <a:off x="4000500" y="1989138"/>
            <a:ext cx="1866900" cy="336550"/>
          </a:xfrm>
          <a:prstGeom prst="rect">
            <a:avLst/>
          </a:prstGeom>
          <a:noFill/>
          <a:ln w="9525">
            <a:noFill/>
            <a:miter lim="800000"/>
            <a:headEnd/>
            <a:tailEnd/>
          </a:ln>
        </p:spPr>
        <p:txBody>
          <a:bodyPr>
            <a:spAutoFit/>
          </a:bodyPr>
          <a:lstStyle/>
          <a:p>
            <a:pPr marL="87313" indent="-87313">
              <a:buFont typeface="Arial" pitchFamily="34" charset="0"/>
              <a:buNone/>
            </a:pPr>
            <a:r>
              <a:rPr lang="id-ID" sz="1600">
                <a:solidFill>
                  <a:srgbClr val="0099FF"/>
                </a:solidFill>
                <a:latin typeface="Calibri" pitchFamily="34" charset="0"/>
              </a:rPr>
              <a:t>Runup 1 – </a:t>
            </a:r>
            <a:r>
              <a:rPr lang="en-US" sz="1600">
                <a:solidFill>
                  <a:srgbClr val="0099FF"/>
                </a:solidFill>
                <a:latin typeface="Calibri" pitchFamily="34" charset="0"/>
              </a:rPr>
              <a:t>3</a:t>
            </a:r>
            <a:r>
              <a:rPr lang="id-ID" sz="1600">
                <a:solidFill>
                  <a:srgbClr val="0099FF"/>
                </a:solidFill>
                <a:latin typeface="Calibri" pitchFamily="34" charset="0"/>
              </a:rPr>
              <a:t> m</a:t>
            </a:r>
            <a:endParaRPr lang="en-US" sz="1600">
              <a:solidFill>
                <a:srgbClr val="0099FF"/>
              </a:solidFill>
              <a:latin typeface="Calibri" pitchFamily="34" charset="0"/>
            </a:endParaRPr>
          </a:p>
        </p:txBody>
      </p:sp>
      <p:sp>
        <p:nvSpPr>
          <p:cNvPr id="51212" name="Text Box 20"/>
          <p:cNvSpPr txBox="1">
            <a:spLocks noChangeArrowheads="1"/>
          </p:cNvSpPr>
          <p:nvPr/>
        </p:nvSpPr>
        <p:spPr bwMode="auto">
          <a:xfrm>
            <a:off x="1476375" y="3068638"/>
            <a:ext cx="1727200" cy="336550"/>
          </a:xfrm>
          <a:prstGeom prst="rect">
            <a:avLst/>
          </a:prstGeom>
          <a:noFill/>
          <a:ln w="9525">
            <a:noFill/>
            <a:miter lim="800000"/>
            <a:headEnd/>
            <a:tailEnd/>
          </a:ln>
        </p:spPr>
        <p:txBody>
          <a:bodyPr>
            <a:spAutoFit/>
          </a:bodyPr>
          <a:lstStyle/>
          <a:p>
            <a:pPr marL="87313" indent="-87313">
              <a:buFont typeface="Arial" pitchFamily="34" charset="0"/>
              <a:buNone/>
            </a:pPr>
            <a:r>
              <a:rPr lang="id-ID" sz="1600">
                <a:solidFill>
                  <a:srgbClr val="00CC00"/>
                </a:solidFill>
                <a:latin typeface="Calibri" pitchFamily="34" charset="0"/>
              </a:rPr>
              <a:t>Runup 0 – 1 m</a:t>
            </a:r>
            <a:endParaRPr lang="en-US" sz="1600">
              <a:solidFill>
                <a:srgbClr val="00CC00"/>
              </a:solidFill>
              <a:latin typeface="Calibri" pitchFamily="34" charset="0"/>
            </a:endParaRPr>
          </a:p>
        </p:txBody>
      </p:sp>
      <p:sp>
        <p:nvSpPr>
          <p:cNvPr id="51213" name="Oval 21"/>
          <p:cNvSpPr>
            <a:spLocks noChangeArrowheads="1"/>
          </p:cNvSpPr>
          <p:nvPr/>
        </p:nvSpPr>
        <p:spPr bwMode="auto">
          <a:xfrm>
            <a:off x="1285875" y="3571875"/>
            <a:ext cx="2474913" cy="1768475"/>
          </a:xfrm>
          <a:prstGeom prst="ellipse">
            <a:avLst/>
          </a:prstGeom>
          <a:solidFill>
            <a:schemeClr val="accent1"/>
          </a:solidFill>
          <a:ln w="9525">
            <a:solidFill>
              <a:schemeClr val="tx1"/>
            </a:solidFill>
            <a:round/>
            <a:headEnd/>
            <a:tailEnd/>
          </a:ln>
        </p:spPr>
        <p:txBody>
          <a:bodyPr wrap="none" anchor="ctr"/>
          <a:lstStyle/>
          <a:p>
            <a:pPr algn="ctr"/>
            <a:r>
              <a:rPr lang="id-ID" sz="1200" b="1"/>
              <a:t>Bangunan</a:t>
            </a:r>
            <a:r>
              <a:rPr lang="en-US" sz="1200" b="1"/>
              <a:t> sarana dan</a:t>
            </a:r>
          </a:p>
          <a:p>
            <a:pPr algn="ctr"/>
            <a:r>
              <a:rPr lang="en-US" sz="1200" b="1"/>
              <a:t>prasarana permukiman dengan</a:t>
            </a:r>
          </a:p>
          <a:p>
            <a:pPr algn="ctr"/>
            <a:r>
              <a:rPr lang="id-ID" sz="1200" b="1"/>
              <a:t>dilengkapi jalur &amp; lokasi</a:t>
            </a:r>
          </a:p>
          <a:p>
            <a:pPr algn="ctr"/>
            <a:r>
              <a:rPr lang="id-ID" sz="1200" b="1"/>
              <a:t>evakuasi</a:t>
            </a:r>
            <a:endParaRPr lang="en-US" sz="1200" b="1"/>
          </a:p>
        </p:txBody>
      </p:sp>
      <p:sp>
        <p:nvSpPr>
          <p:cNvPr id="51214" name="Line 26"/>
          <p:cNvSpPr>
            <a:spLocks noChangeShapeType="1"/>
          </p:cNvSpPr>
          <p:nvPr/>
        </p:nvSpPr>
        <p:spPr bwMode="auto">
          <a:xfrm flipH="1" flipV="1">
            <a:off x="3286125" y="5357813"/>
            <a:ext cx="1285875" cy="735012"/>
          </a:xfrm>
          <a:prstGeom prst="line">
            <a:avLst/>
          </a:prstGeom>
          <a:noFill/>
          <a:ln w="9525">
            <a:solidFill>
              <a:schemeClr val="tx1"/>
            </a:solidFill>
            <a:round/>
            <a:headEnd/>
            <a:tailEnd type="triangle" w="med" len="med"/>
          </a:ln>
        </p:spPr>
        <p:txBody>
          <a:bodyPr/>
          <a:lstStyle/>
          <a:p>
            <a:endParaRPr lang="en-US"/>
          </a:p>
        </p:txBody>
      </p:sp>
      <p:sp>
        <p:nvSpPr>
          <p:cNvPr id="51215" name="Line 27"/>
          <p:cNvSpPr>
            <a:spLocks noChangeShapeType="1"/>
          </p:cNvSpPr>
          <p:nvPr/>
        </p:nvSpPr>
        <p:spPr bwMode="auto">
          <a:xfrm flipV="1">
            <a:off x="4572000" y="4214813"/>
            <a:ext cx="357188" cy="1878012"/>
          </a:xfrm>
          <a:prstGeom prst="line">
            <a:avLst/>
          </a:prstGeom>
          <a:noFill/>
          <a:ln w="9525">
            <a:solidFill>
              <a:schemeClr val="tx1"/>
            </a:solidFill>
            <a:round/>
            <a:headEnd/>
            <a:tailEnd type="triangle" w="med" len="med"/>
          </a:ln>
        </p:spPr>
        <p:txBody>
          <a:bodyPr/>
          <a:lstStyle/>
          <a:p>
            <a:endParaRPr lang="en-US"/>
          </a:p>
        </p:txBody>
      </p:sp>
      <p:sp>
        <p:nvSpPr>
          <p:cNvPr id="51216" name="Line 28"/>
          <p:cNvSpPr>
            <a:spLocks noChangeShapeType="1"/>
          </p:cNvSpPr>
          <p:nvPr/>
        </p:nvSpPr>
        <p:spPr bwMode="auto">
          <a:xfrm flipV="1">
            <a:off x="4572000" y="2636838"/>
            <a:ext cx="2376488" cy="3455987"/>
          </a:xfrm>
          <a:prstGeom prst="line">
            <a:avLst/>
          </a:prstGeom>
          <a:noFill/>
          <a:ln w="9525">
            <a:solidFill>
              <a:schemeClr val="tx1"/>
            </a:solidFill>
            <a:round/>
            <a:headEnd/>
            <a:tailEnd type="triangle" w="med" len="med"/>
          </a:ln>
        </p:spPr>
        <p:txBody>
          <a:bodyPr/>
          <a:lstStyle/>
          <a:p>
            <a:endParaRPr lang="en-US"/>
          </a:p>
        </p:txBody>
      </p:sp>
      <p:sp>
        <p:nvSpPr>
          <p:cNvPr id="51217" name="Text Box 7"/>
          <p:cNvSpPr txBox="1">
            <a:spLocks noChangeArrowheads="1"/>
          </p:cNvSpPr>
          <p:nvPr/>
        </p:nvSpPr>
        <p:spPr bwMode="auto">
          <a:xfrm>
            <a:off x="4067175" y="1557338"/>
            <a:ext cx="1325563" cy="400050"/>
          </a:xfrm>
          <a:prstGeom prst="rect">
            <a:avLst/>
          </a:prstGeom>
          <a:noFill/>
          <a:ln w="9525">
            <a:noFill/>
            <a:miter lim="800000"/>
            <a:headEnd/>
            <a:tailEnd/>
          </a:ln>
        </p:spPr>
        <p:txBody>
          <a:bodyPr wrap="none">
            <a:spAutoFit/>
          </a:bodyPr>
          <a:lstStyle/>
          <a:p>
            <a:r>
              <a:rPr lang="en-US" sz="2000" b="1">
                <a:latin typeface="Calibri" pitchFamily="34" charset="0"/>
              </a:rPr>
              <a:t>Menengah</a:t>
            </a:r>
          </a:p>
        </p:txBody>
      </p:sp>
      <p:pic>
        <p:nvPicPr>
          <p:cNvPr id="51218" name="Picture 3"/>
          <p:cNvPicPr>
            <a:picLocks noChangeAspect="1" noChangeArrowheads="1"/>
          </p:cNvPicPr>
          <p:nvPr/>
        </p:nvPicPr>
        <p:blipFill>
          <a:blip r:embed="rId2" cstate="print"/>
          <a:srcRect/>
          <a:stretch>
            <a:fillRect/>
          </a:stretch>
        </p:blipFill>
        <p:spPr bwMode="auto">
          <a:xfrm>
            <a:off x="6324600" y="4376738"/>
            <a:ext cx="2417763" cy="206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MG_5637.JPG"/>
          <p:cNvPicPr>
            <a:picLocks noChangeAspect="1"/>
          </p:cNvPicPr>
          <p:nvPr/>
        </p:nvPicPr>
        <p:blipFill>
          <a:blip r:embed="rId2" cstate="print"/>
          <a:stretch>
            <a:fillRect/>
          </a:stretch>
        </p:blipFill>
        <p:spPr>
          <a:xfrm>
            <a:off x="0" y="5157192"/>
            <a:ext cx="2195736" cy="1645092"/>
          </a:xfrm>
          <a:prstGeom prst="rect">
            <a:avLst/>
          </a:prstGeom>
          <a:ln>
            <a:noFill/>
          </a:ln>
          <a:effectLst>
            <a:softEdge rad="112500"/>
          </a:effectLst>
        </p:spPr>
      </p:pic>
      <p:grpSp>
        <p:nvGrpSpPr>
          <p:cNvPr id="52227" name="Group 2"/>
          <p:cNvGrpSpPr>
            <a:grpSpLocks/>
          </p:cNvGrpSpPr>
          <p:nvPr/>
        </p:nvGrpSpPr>
        <p:grpSpPr bwMode="auto">
          <a:xfrm>
            <a:off x="0" y="0"/>
            <a:ext cx="5297488" cy="5961063"/>
            <a:chOff x="910" y="578"/>
            <a:chExt cx="9513" cy="10655"/>
          </a:xfrm>
        </p:grpSpPr>
        <p:pic>
          <p:nvPicPr>
            <p:cNvPr id="2" name="Picture 3" descr="tsu5"/>
            <p:cNvPicPr>
              <a:picLocks noChangeAspect="1" noChangeArrowheads="1"/>
            </p:cNvPicPr>
            <p:nvPr/>
          </p:nvPicPr>
          <p:blipFill>
            <a:blip r:embed="rId3" cstate="print"/>
            <a:srcRect l="11023" t="23465" r="37047" b="28925"/>
            <a:stretch>
              <a:fillRect/>
            </a:stretch>
          </p:blipFill>
          <p:spPr bwMode="auto">
            <a:xfrm>
              <a:off x="3561" y="8637"/>
              <a:ext cx="3558" cy="24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4" descr="tsu3"/>
            <p:cNvPicPr>
              <a:picLocks noChangeAspect="1" noChangeArrowheads="1"/>
            </p:cNvPicPr>
            <p:nvPr/>
          </p:nvPicPr>
          <p:blipFill>
            <a:blip r:embed="rId4" cstate="print"/>
            <a:srcRect l="8554" t="11877" r="39278" b="36497"/>
            <a:stretch>
              <a:fillRect/>
            </a:stretch>
          </p:blipFill>
          <p:spPr bwMode="auto">
            <a:xfrm>
              <a:off x="910" y="6965"/>
              <a:ext cx="3703" cy="2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2236" name="Picture 6" descr="pulau pagai"/>
            <p:cNvPicPr>
              <a:picLocks noChangeAspect="1" noChangeArrowheads="1"/>
            </p:cNvPicPr>
            <p:nvPr/>
          </p:nvPicPr>
          <p:blipFill>
            <a:blip r:embed="rId5"/>
            <a:srcRect l="6181" t="8018" r="70877" b="54305"/>
            <a:stretch>
              <a:fillRect/>
            </a:stretch>
          </p:blipFill>
          <p:spPr bwMode="auto">
            <a:xfrm>
              <a:off x="4724" y="578"/>
              <a:ext cx="5443" cy="6435"/>
            </a:xfrm>
            <a:prstGeom prst="rect">
              <a:avLst/>
            </a:prstGeom>
            <a:noFill/>
            <a:ln w="9525">
              <a:noFill/>
              <a:miter lim="800000"/>
              <a:headEnd/>
              <a:tailEnd/>
            </a:ln>
          </p:spPr>
        </p:pic>
        <p:pic>
          <p:nvPicPr>
            <p:cNvPr id="51207" name="Picture 7" descr="tsu4"/>
            <p:cNvPicPr>
              <a:picLocks noChangeAspect="1" noChangeArrowheads="1"/>
            </p:cNvPicPr>
            <p:nvPr/>
          </p:nvPicPr>
          <p:blipFill>
            <a:blip r:embed="rId6" cstate="print"/>
            <a:srcRect l="9528" t="4305" r="32913" b="39896"/>
            <a:stretch>
              <a:fillRect/>
            </a:stretch>
          </p:blipFill>
          <p:spPr bwMode="auto">
            <a:xfrm>
              <a:off x="961" y="3901"/>
              <a:ext cx="3652" cy="2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11" name="Picture 11" descr="montai2"/>
            <p:cNvPicPr>
              <a:picLocks noChangeAspect="1" noChangeArrowheads="1"/>
            </p:cNvPicPr>
            <p:nvPr/>
          </p:nvPicPr>
          <p:blipFill>
            <a:blip r:embed="rId7" cstate="print"/>
            <a:srcRect l="2716" r="54607" b="57428"/>
            <a:stretch>
              <a:fillRect/>
            </a:stretch>
          </p:blipFill>
          <p:spPr bwMode="auto">
            <a:xfrm>
              <a:off x="961" y="848"/>
              <a:ext cx="3652" cy="26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13" name="Picture 13" descr="Presentation1"/>
            <p:cNvPicPr>
              <a:picLocks noChangeAspect="1" noChangeArrowheads="1"/>
            </p:cNvPicPr>
            <p:nvPr/>
          </p:nvPicPr>
          <p:blipFill>
            <a:blip r:embed="rId8" cstate="print"/>
            <a:srcRect l="6503" t="20361" r="57047" b="15379"/>
            <a:stretch>
              <a:fillRect/>
            </a:stretch>
          </p:blipFill>
          <p:spPr bwMode="auto">
            <a:xfrm>
              <a:off x="7310" y="7736"/>
              <a:ext cx="3113" cy="3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52240" name="AutoShape 16"/>
            <p:cNvCxnSpPr>
              <a:cxnSpLocks noChangeShapeType="1"/>
            </p:cNvCxnSpPr>
            <p:nvPr/>
          </p:nvCxnSpPr>
          <p:spPr bwMode="auto">
            <a:xfrm rot="5400000">
              <a:off x="3233" y="5757"/>
              <a:ext cx="6049" cy="483"/>
            </a:xfrm>
            <a:prstGeom prst="straightConnector1">
              <a:avLst/>
            </a:prstGeom>
            <a:noFill/>
            <a:ln w="9525">
              <a:solidFill>
                <a:schemeClr val="accent1"/>
              </a:solidFill>
              <a:round/>
              <a:headEnd/>
              <a:tailEnd type="triangle" w="med" len="med"/>
            </a:ln>
          </p:spPr>
        </p:cxnSp>
        <p:cxnSp>
          <p:nvCxnSpPr>
            <p:cNvPr id="51218" name="AutoShape 18"/>
            <p:cNvCxnSpPr>
              <a:cxnSpLocks noChangeShapeType="1"/>
            </p:cNvCxnSpPr>
            <p:nvPr/>
          </p:nvCxnSpPr>
          <p:spPr bwMode="auto">
            <a:xfrm rot="10800000" flipV="1">
              <a:off x="4205" y="2845"/>
              <a:ext cx="1810" cy="1416"/>
            </a:xfrm>
            <a:prstGeom prst="straightConnector1">
              <a:avLst/>
            </a:prstGeom>
            <a:noFill/>
            <a:ln w="9525">
              <a:solidFill>
                <a:schemeClr val="tx2">
                  <a:lumMod val="60000"/>
                  <a:lumOff val="40000"/>
                </a:schemeClr>
              </a:solidFill>
              <a:round/>
              <a:headEnd/>
              <a:tailEnd type="triangle" w="med" len="med"/>
            </a:ln>
          </p:spPr>
        </p:cxnSp>
        <p:cxnSp>
          <p:nvCxnSpPr>
            <p:cNvPr id="51225" name="AutoShape 25"/>
            <p:cNvCxnSpPr>
              <a:cxnSpLocks noChangeShapeType="1"/>
            </p:cNvCxnSpPr>
            <p:nvPr/>
          </p:nvCxnSpPr>
          <p:spPr bwMode="auto">
            <a:xfrm rot="10800000">
              <a:off x="4205" y="2459"/>
              <a:ext cx="1682" cy="309"/>
            </a:xfrm>
            <a:prstGeom prst="straightConnector1">
              <a:avLst/>
            </a:prstGeom>
            <a:noFill/>
            <a:ln w="9525">
              <a:solidFill>
                <a:schemeClr val="tx2">
                  <a:lumMod val="60000"/>
                  <a:lumOff val="40000"/>
                </a:schemeClr>
              </a:solidFill>
              <a:round/>
              <a:headEnd/>
              <a:tailEnd type="triangle" w="med" len="med"/>
            </a:ln>
          </p:spPr>
        </p:cxnSp>
        <p:cxnSp>
          <p:nvCxnSpPr>
            <p:cNvPr id="51226" name="AutoShape 26"/>
            <p:cNvCxnSpPr>
              <a:cxnSpLocks noChangeShapeType="1"/>
            </p:cNvCxnSpPr>
            <p:nvPr/>
          </p:nvCxnSpPr>
          <p:spPr bwMode="auto">
            <a:xfrm rot="5400000">
              <a:off x="2998" y="4181"/>
              <a:ext cx="4761" cy="2090"/>
            </a:xfrm>
            <a:prstGeom prst="straightConnector1">
              <a:avLst/>
            </a:prstGeom>
            <a:noFill/>
            <a:ln w="9525">
              <a:solidFill>
                <a:schemeClr val="tx2">
                  <a:lumMod val="60000"/>
                  <a:lumOff val="40000"/>
                </a:schemeClr>
              </a:solidFill>
              <a:round/>
              <a:headEnd/>
              <a:tailEnd type="triangle" w="med" len="med"/>
            </a:ln>
          </p:spPr>
        </p:cxnSp>
      </p:grpSp>
      <p:pic>
        <p:nvPicPr>
          <p:cNvPr id="52228" name="Picture 0" descr="Gempabumi PAGAI.jpg"/>
          <p:cNvPicPr>
            <a:picLocks noChangeAspect="1" noChangeArrowheads="1"/>
          </p:cNvPicPr>
          <p:nvPr/>
        </p:nvPicPr>
        <p:blipFill>
          <a:blip r:embed="rId9"/>
          <a:srcRect l="43884" t="3394" r="9982" b="52989"/>
          <a:stretch>
            <a:fillRect/>
          </a:stretch>
        </p:blipFill>
        <p:spPr bwMode="auto">
          <a:xfrm>
            <a:off x="5294313" y="1844675"/>
            <a:ext cx="3849687" cy="4859338"/>
          </a:xfrm>
          <a:prstGeom prst="rect">
            <a:avLst/>
          </a:prstGeom>
          <a:noFill/>
          <a:ln w="9525">
            <a:noFill/>
            <a:miter lim="800000"/>
            <a:headEnd/>
            <a:tailEnd/>
          </a:ln>
        </p:spPr>
      </p:pic>
      <p:sp>
        <p:nvSpPr>
          <p:cNvPr id="52229" name="TextBox 36"/>
          <p:cNvSpPr txBox="1">
            <a:spLocks noChangeArrowheads="1"/>
          </p:cNvSpPr>
          <p:nvPr/>
        </p:nvSpPr>
        <p:spPr bwMode="auto">
          <a:xfrm>
            <a:off x="5076825" y="260350"/>
            <a:ext cx="4464050" cy="923925"/>
          </a:xfrm>
          <a:prstGeom prst="rect">
            <a:avLst/>
          </a:prstGeom>
          <a:noFill/>
          <a:ln w="9525">
            <a:noFill/>
            <a:miter lim="800000"/>
            <a:headEnd/>
            <a:tailEnd/>
          </a:ln>
        </p:spPr>
        <p:txBody>
          <a:bodyPr>
            <a:spAutoFit/>
          </a:bodyPr>
          <a:lstStyle/>
          <a:p>
            <a:r>
              <a:rPr lang="en-US">
                <a:solidFill>
                  <a:srgbClr val="FF0000"/>
                </a:solidFill>
              </a:rPr>
              <a:t>Tsunami Mentawai</a:t>
            </a:r>
          </a:p>
          <a:p>
            <a:r>
              <a:rPr lang="en-US">
                <a:solidFill>
                  <a:srgbClr val="FF0000"/>
                </a:solidFill>
              </a:rPr>
              <a:t>October 25, 2010</a:t>
            </a:r>
          </a:p>
          <a:p>
            <a:r>
              <a:rPr lang="en-US">
                <a:solidFill>
                  <a:srgbClr val="FF0000"/>
                </a:solidFill>
              </a:rPr>
              <a:t>triggered by earthquake 7.7 Mw / 7.2 SR</a:t>
            </a:r>
          </a:p>
        </p:txBody>
      </p:sp>
      <p:cxnSp>
        <p:nvCxnSpPr>
          <p:cNvPr id="45" name="Straight Arrow Connector 44"/>
          <p:cNvCxnSpPr/>
          <p:nvPr/>
        </p:nvCxnSpPr>
        <p:spPr>
          <a:xfrm rot="16200000" flipH="1">
            <a:off x="2880519" y="2745581"/>
            <a:ext cx="1943100" cy="719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4284663" y="4365625"/>
            <a:ext cx="431800" cy="35877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US"/>
          </a:p>
        </p:txBody>
      </p:sp>
      <p:sp>
        <p:nvSpPr>
          <p:cNvPr id="52232" name="TextBox 47"/>
          <p:cNvSpPr txBox="1">
            <a:spLocks noChangeArrowheads="1"/>
          </p:cNvSpPr>
          <p:nvPr/>
        </p:nvSpPr>
        <p:spPr bwMode="auto">
          <a:xfrm>
            <a:off x="107950" y="6308725"/>
            <a:ext cx="1835150" cy="307975"/>
          </a:xfrm>
          <a:prstGeom prst="rect">
            <a:avLst/>
          </a:prstGeom>
          <a:noFill/>
          <a:ln w="9525">
            <a:noFill/>
            <a:miter lim="800000"/>
            <a:headEnd/>
            <a:tailEnd/>
          </a:ln>
        </p:spPr>
        <p:txBody>
          <a:bodyPr wrap="none">
            <a:spAutoFit/>
          </a:bodyPr>
          <a:lstStyle/>
          <a:p>
            <a:r>
              <a:rPr lang="en-US" sz="1400"/>
              <a:t>quick response team</a:t>
            </a:r>
          </a:p>
        </p:txBody>
      </p:sp>
      <p:sp>
        <p:nvSpPr>
          <p:cNvPr id="19" name="TextBox 18"/>
          <p:cNvSpPr txBox="1"/>
          <p:nvPr/>
        </p:nvSpPr>
        <p:spPr>
          <a:xfrm>
            <a:off x="2209800" y="6096000"/>
            <a:ext cx="3797300" cy="523875"/>
          </a:xfrm>
          <a:prstGeom prst="rect">
            <a:avLst/>
          </a:prstGeom>
          <a:noFill/>
        </p:spPr>
        <p:txBody>
          <a:bodyPr wrap="none">
            <a:spAutoFit/>
          </a:bodyPr>
          <a:lstStyle/>
          <a:p>
            <a:pPr>
              <a:defRPr/>
            </a:pPr>
            <a:r>
              <a:rPr lang="en-US" sz="2800" b="1" dirty="0">
                <a:solidFill>
                  <a:srgbClr val="FF0000"/>
                </a:solidFill>
                <a:effectLst>
                  <a:outerShdw blurRad="38100" dist="38100" dir="2700000" algn="tl">
                    <a:srgbClr val="000000">
                      <a:alpha val="43137"/>
                    </a:srgbClr>
                  </a:outerShdw>
                </a:effectLst>
              </a:rPr>
              <a:t>TANGGAP DARURAT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DSCN4465"/>
          <p:cNvPicPr>
            <a:picLocks noChangeAspect="1" noChangeArrowheads="1"/>
          </p:cNvPicPr>
          <p:nvPr/>
        </p:nvPicPr>
        <p:blipFill>
          <a:blip r:embed="rId2"/>
          <a:srcRect/>
          <a:stretch>
            <a:fillRect/>
          </a:stretch>
        </p:blipFill>
        <p:spPr bwMode="auto">
          <a:xfrm>
            <a:off x="773113" y="765175"/>
            <a:ext cx="3656012" cy="2944813"/>
          </a:xfrm>
          <a:prstGeom prst="rect">
            <a:avLst/>
          </a:prstGeom>
          <a:noFill/>
          <a:ln w="9525">
            <a:noFill/>
            <a:miter lim="800000"/>
            <a:headEnd/>
            <a:tailEnd/>
          </a:ln>
        </p:spPr>
      </p:pic>
      <p:pic>
        <p:nvPicPr>
          <p:cNvPr id="53251" name="Picture 3" descr="P1010067"/>
          <p:cNvPicPr>
            <a:picLocks noChangeAspect="1" noChangeArrowheads="1"/>
          </p:cNvPicPr>
          <p:nvPr/>
        </p:nvPicPr>
        <p:blipFill>
          <a:blip r:embed="rId3"/>
          <a:srcRect/>
          <a:stretch>
            <a:fillRect/>
          </a:stretch>
        </p:blipFill>
        <p:spPr bwMode="auto">
          <a:xfrm>
            <a:off x="4830763" y="765175"/>
            <a:ext cx="3656012" cy="2970213"/>
          </a:xfrm>
          <a:prstGeom prst="rect">
            <a:avLst/>
          </a:prstGeom>
          <a:noFill/>
          <a:ln w="9525">
            <a:noFill/>
            <a:miter lim="800000"/>
            <a:headEnd/>
            <a:tailEnd/>
          </a:ln>
        </p:spPr>
      </p:pic>
      <p:pic>
        <p:nvPicPr>
          <p:cNvPr id="53252" name="Picture 4" descr="DSCN4514"/>
          <p:cNvPicPr>
            <a:picLocks noChangeAspect="1" noChangeArrowheads="1"/>
          </p:cNvPicPr>
          <p:nvPr/>
        </p:nvPicPr>
        <p:blipFill>
          <a:blip r:embed="rId4"/>
          <a:srcRect/>
          <a:stretch>
            <a:fillRect/>
          </a:stretch>
        </p:blipFill>
        <p:spPr bwMode="auto">
          <a:xfrm>
            <a:off x="773113" y="3789363"/>
            <a:ext cx="3656012" cy="2970212"/>
          </a:xfrm>
          <a:prstGeom prst="rect">
            <a:avLst/>
          </a:prstGeom>
          <a:noFill/>
          <a:ln w="9525">
            <a:noFill/>
            <a:miter lim="800000"/>
            <a:headEnd/>
            <a:tailEnd/>
          </a:ln>
        </p:spPr>
      </p:pic>
      <p:pic>
        <p:nvPicPr>
          <p:cNvPr id="53253" name="Picture 5" descr="DSC06166"/>
          <p:cNvPicPr>
            <a:picLocks noChangeAspect="1" noChangeArrowheads="1"/>
          </p:cNvPicPr>
          <p:nvPr/>
        </p:nvPicPr>
        <p:blipFill>
          <a:blip r:embed="rId5">
            <a:lum bright="12000" contrast="18000"/>
          </a:blip>
          <a:srcRect/>
          <a:stretch>
            <a:fillRect/>
          </a:stretch>
        </p:blipFill>
        <p:spPr bwMode="auto">
          <a:xfrm>
            <a:off x="4829175" y="3771900"/>
            <a:ext cx="3657600" cy="2970213"/>
          </a:xfrm>
          <a:prstGeom prst="rect">
            <a:avLst/>
          </a:prstGeom>
          <a:noFill/>
          <a:ln w="9525">
            <a:noFill/>
            <a:miter lim="800000"/>
            <a:headEnd/>
            <a:tailEnd/>
          </a:ln>
        </p:spPr>
      </p:pic>
      <p:sp>
        <p:nvSpPr>
          <p:cNvPr id="6" name="Rectangle 7"/>
          <p:cNvSpPr txBox="1">
            <a:spLocks noRot="1" noChangeArrowheads="1"/>
          </p:cNvSpPr>
          <p:nvPr/>
        </p:nvSpPr>
        <p:spPr>
          <a:xfrm>
            <a:off x="3908425" y="104775"/>
            <a:ext cx="4641850" cy="592138"/>
          </a:xfrm>
          <a:prstGeom prst="rect">
            <a:avLst/>
          </a:prstGeom>
        </p:spPr>
        <p:txBody>
          <a:bodyPr>
            <a:normAutofit fontScale="90000" lnSpcReduction="20000"/>
          </a:bodyPr>
          <a:lstStyle/>
          <a:p>
            <a:pPr algn="ctr" eaLnBrk="0" fontAlgn="auto" hangingPunct="0">
              <a:spcAft>
                <a:spcPts val="0"/>
              </a:spcAft>
              <a:defRPr/>
            </a:pPr>
            <a:r>
              <a:rPr lang="en-US" sz="4400" b="1" kern="0" dirty="0">
                <a:latin typeface="Calibri" pitchFamily="34" charset="0"/>
                <a:ea typeface="Arial" pitchFamily="-112" charset="0"/>
                <a:cs typeface="+mj-cs"/>
              </a:rPr>
              <a:t>SOSIALISASI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533400"/>
            <a:ext cx="8229600" cy="1066800"/>
          </a:xfrm>
        </p:spPr>
        <p:txBody>
          <a:bodyPr/>
          <a:lstStyle/>
          <a:p>
            <a:pPr>
              <a:defRPr/>
            </a:pPr>
            <a:r>
              <a:rPr lang="en-US" sz="32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Perubahan</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Paradigma</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Relief </a:t>
            </a:r>
            <a:r>
              <a:rPr lang="en-US" sz="32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dan</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Recovery </a:t>
            </a:r>
            <a:r>
              <a:rPr lang="en-US" sz="32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Menjadi</a:t>
            </a:r>
            <a:r>
              <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Mitigasi</a:t>
            </a:r>
            <a:endParaRPr lang="en-US"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4275" name="Content Placeholder 2"/>
          <p:cNvSpPr>
            <a:spLocks noGrp="1"/>
          </p:cNvSpPr>
          <p:nvPr>
            <p:ph idx="1"/>
          </p:nvPr>
        </p:nvSpPr>
        <p:spPr/>
        <p:txBody>
          <a:bodyPr/>
          <a:lstStyle/>
          <a:p>
            <a:endParaRPr lang="en-US" sz="2800" smtClean="0"/>
          </a:p>
          <a:p>
            <a:r>
              <a:rPr lang="en-US" sz="2800" smtClean="0">
                <a:latin typeface="Times New Roman" pitchFamily="18" charset="0"/>
                <a:cs typeface="Times New Roman" pitchFamily="18" charset="0"/>
              </a:rPr>
              <a:t>Pendekatan yang berfokus pada komunitas</a:t>
            </a:r>
          </a:p>
          <a:p>
            <a:r>
              <a:rPr lang="en-US" sz="2800" smtClean="0">
                <a:latin typeface="Times New Roman" pitchFamily="18" charset="0"/>
                <a:cs typeface="Times New Roman" pitchFamily="18" charset="0"/>
              </a:rPr>
              <a:t>Semakin pentingnya akses komunitas pada sumberdaya</a:t>
            </a:r>
          </a:p>
          <a:p>
            <a:r>
              <a:rPr lang="en-US" sz="2800" smtClean="0">
                <a:latin typeface="Times New Roman" pitchFamily="18" charset="0"/>
                <a:cs typeface="Times New Roman" pitchFamily="18" charset="0"/>
              </a:rPr>
              <a:t>Melibatkan semua sektor dari mulai dari perencanaan dan pengambilan keputusan</a:t>
            </a:r>
          </a:p>
          <a:p>
            <a:r>
              <a:rPr lang="en-US" sz="2800" smtClean="0">
                <a:solidFill>
                  <a:srgbClr val="FF0000"/>
                </a:solidFill>
                <a:latin typeface="Times New Roman" pitchFamily="18" charset="0"/>
                <a:cs typeface="Times New Roman" pitchFamily="18" charset="0"/>
              </a:rPr>
              <a:t>Pendekatan yang meningkatan resiliency atau ketahanan dari komunitas</a:t>
            </a:r>
          </a:p>
        </p:txBody>
      </p:sp>
      <p:sp>
        <p:nvSpPr>
          <p:cNvPr id="4" name="Text Box 4"/>
          <p:cNvSpPr txBox="1">
            <a:spLocks noChangeArrowheads="1"/>
          </p:cNvSpPr>
          <p:nvPr/>
        </p:nvSpPr>
        <p:spPr bwMode="auto">
          <a:xfrm>
            <a:off x="304800" y="6400800"/>
            <a:ext cx="2362200" cy="36933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ct val="50000"/>
              </a:spcBef>
              <a:spcAft>
                <a:spcPts val="0"/>
              </a:spcAft>
              <a:defRPr/>
            </a:pPr>
            <a:r>
              <a:rPr lang="en-US" altLang="ja-JP" i="1" dirty="0">
                <a:latin typeface="Tahoma" charset="0"/>
              </a:rPr>
              <a:t>Irwan Meilano, 2011</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990600" y="304800"/>
            <a:ext cx="7467600" cy="1143000"/>
          </a:xfrm>
        </p:spPr>
        <p:txBody>
          <a:bodyPr/>
          <a:lstStyle/>
          <a:p>
            <a:r>
              <a:rPr lang="en-US" smtClean="0">
                <a:solidFill>
                  <a:srgbClr val="FF0000"/>
                </a:solidFill>
                <a:latin typeface="Times New Roman" pitchFamily="18" charset="0"/>
                <a:cs typeface="Times New Roman" pitchFamily="18" charset="0"/>
              </a:rPr>
              <a:t>Ketahanan masyarakat</a:t>
            </a:r>
          </a:p>
        </p:txBody>
      </p:sp>
      <p:sp>
        <p:nvSpPr>
          <p:cNvPr id="55299" name="Content Placeholder 2"/>
          <p:cNvSpPr>
            <a:spLocks noGrp="1"/>
          </p:cNvSpPr>
          <p:nvPr>
            <p:ph idx="1"/>
          </p:nvPr>
        </p:nvSpPr>
        <p:spPr/>
        <p:txBody>
          <a:bodyPr/>
          <a:lstStyle/>
          <a:p>
            <a:r>
              <a:rPr lang="en-US" sz="2400" smtClean="0"/>
              <a:t>Kapasitas untuk menyerap tekanan atau kekuatan yang menghancurkan (bencana) melalui adaptasi dan perlawanan</a:t>
            </a:r>
          </a:p>
          <a:p>
            <a:r>
              <a:rPr lang="en-US" sz="2400" smtClean="0"/>
              <a:t>Kapasitas untuk mengelola, atau mempertahankan fungsi-fungsi dan struktur-struktur dasar tertentu selama kejadian bencana</a:t>
            </a:r>
          </a:p>
          <a:p>
            <a:r>
              <a:rPr lang="en-US" sz="2400" smtClean="0"/>
              <a:t>kapasitas untuk memulihkan diri atau ‘melenting balik’ setelah suatu kejadian (bangkit dengan kemampuang sendiri)</a:t>
            </a:r>
          </a:p>
          <a:p>
            <a:endParaRPr lang="en-US" smtClean="0"/>
          </a:p>
        </p:txBody>
      </p:sp>
      <p:sp>
        <p:nvSpPr>
          <p:cNvPr id="55300" name="TextBox 3"/>
          <p:cNvSpPr txBox="1">
            <a:spLocks noChangeArrowheads="1"/>
          </p:cNvSpPr>
          <p:nvPr/>
        </p:nvSpPr>
        <p:spPr bwMode="auto">
          <a:xfrm>
            <a:off x="7162800" y="6248400"/>
            <a:ext cx="1866900" cy="461963"/>
          </a:xfrm>
          <a:prstGeom prst="rect">
            <a:avLst/>
          </a:prstGeom>
          <a:noFill/>
          <a:ln w="9525">
            <a:noFill/>
            <a:miter lim="800000"/>
            <a:headEnd/>
            <a:tailEnd/>
          </a:ln>
        </p:spPr>
        <p:txBody>
          <a:bodyPr wrap="none">
            <a:spAutoFit/>
          </a:bodyPr>
          <a:lstStyle/>
          <a:p>
            <a:r>
              <a:rPr lang="en-US" sz="2400">
                <a:latin typeface="Georgia" pitchFamily="18" charset="0"/>
              </a:rPr>
              <a:t>Twigg, 2007</a:t>
            </a:r>
          </a:p>
        </p:txBody>
      </p:sp>
      <p:sp>
        <p:nvSpPr>
          <p:cNvPr id="5" name="Text Box 4"/>
          <p:cNvSpPr txBox="1">
            <a:spLocks noChangeArrowheads="1"/>
          </p:cNvSpPr>
          <p:nvPr/>
        </p:nvSpPr>
        <p:spPr bwMode="auto">
          <a:xfrm>
            <a:off x="304800" y="6400800"/>
            <a:ext cx="2362200" cy="36933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ct val="50000"/>
              </a:spcBef>
              <a:spcAft>
                <a:spcPts val="0"/>
              </a:spcAft>
              <a:defRPr/>
            </a:pPr>
            <a:r>
              <a:rPr lang="en-US" altLang="ja-JP" i="1" dirty="0">
                <a:latin typeface="Tahoma" charset="0"/>
              </a:rPr>
              <a:t>Irwan Meilano, 2011</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09600" y="381000"/>
            <a:ext cx="8229600" cy="1066800"/>
          </a:xfrm>
        </p:spPr>
        <p:txBody>
          <a:bodyPr/>
          <a:lstStyle/>
          <a:p>
            <a:pPr>
              <a:defRPr/>
            </a:pPr>
            <a:r>
              <a:rPr lang="en-US" sz="3200"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Konsep</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ketahanan</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masyarakat</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terhadap</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bencana</a:t>
            </a:r>
            <a:endPar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6323" name="Picture 3" descr="ketahanan_desa.jpg"/>
          <p:cNvPicPr>
            <a:picLocks noChangeAspect="1"/>
          </p:cNvPicPr>
          <p:nvPr/>
        </p:nvPicPr>
        <p:blipFill>
          <a:blip r:embed="rId2"/>
          <a:srcRect/>
          <a:stretch>
            <a:fillRect/>
          </a:stretch>
        </p:blipFill>
        <p:spPr bwMode="auto">
          <a:xfrm>
            <a:off x="0" y="1219200"/>
            <a:ext cx="9144000" cy="4983163"/>
          </a:xfrm>
          <a:prstGeom prst="rect">
            <a:avLst/>
          </a:prstGeom>
          <a:noFill/>
          <a:ln w="9525">
            <a:noFill/>
            <a:miter lim="800000"/>
            <a:headEnd/>
            <a:tailEnd/>
          </a:ln>
        </p:spPr>
      </p:pic>
      <p:sp>
        <p:nvSpPr>
          <p:cNvPr id="56324" name="TextBox 4"/>
          <p:cNvSpPr txBox="1">
            <a:spLocks noChangeArrowheads="1"/>
          </p:cNvSpPr>
          <p:nvPr/>
        </p:nvSpPr>
        <p:spPr bwMode="auto">
          <a:xfrm>
            <a:off x="6781800" y="6096000"/>
            <a:ext cx="2019300" cy="400050"/>
          </a:xfrm>
          <a:prstGeom prst="rect">
            <a:avLst/>
          </a:prstGeom>
          <a:noFill/>
          <a:ln w="9525">
            <a:noFill/>
            <a:miter lim="800000"/>
            <a:headEnd/>
            <a:tailEnd/>
          </a:ln>
        </p:spPr>
        <p:txBody>
          <a:bodyPr wrap="none">
            <a:spAutoFit/>
          </a:bodyPr>
          <a:lstStyle/>
          <a:p>
            <a:r>
              <a:rPr lang="en-US" sz="2000">
                <a:latin typeface="Georgia" pitchFamily="18" charset="0"/>
              </a:rPr>
              <a:t>Sumber: USAID</a:t>
            </a:r>
          </a:p>
        </p:txBody>
      </p:sp>
      <p:sp>
        <p:nvSpPr>
          <p:cNvPr id="6" name="Text Box 4"/>
          <p:cNvSpPr txBox="1">
            <a:spLocks noChangeArrowheads="1"/>
          </p:cNvSpPr>
          <p:nvPr/>
        </p:nvSpPr>
        <p:spPr bwMode="auto">
          <a:xfrm>
            <a:off x="304800" y="6400800"/>
            <a:ext cx="2362200" cy="36933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ct val="50000"/>
              </a:spcBef>
              <a:spcAft>
                <a:spcPts val="0"/>
              </a:spcAft>
              <a:defRPr/>
            </a:pPr>
            <a:r>
              <a:rPr lang="en-US" altLang="ja-JP" i="1" dirty="0">
                <a:latin typeface="Tahoma" charset="0"/>
              </a:rPr>
              <a:t>Irwan Meilano, 2011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4"/>
          <p:cNvSpPr>
            <a:spLocks noChangeArrowheads="1" noChangeShapeType="1" noTextEdit="1"/>
          </p:cNvSpPr>
          <p:nvPr/>
        </p:nvSpPr>
        <p:spPr bwMode="auto">
          <a:xfrm>
            <a:off x="3409950" y="609600"/>
            <a:ext cx="2381250" cy="485775"/>
          </a:xfrm>
          <a:prstGeom prst="rect">
            <a:avLst/>
          </a:prstGeom>
        </p:spPr>
        <p:txBody>
          <a:bodyPr wrap="none" fromWordArt="1">
            <a:prstTxWarp prst="textPlain">
              <a:avLst>
                <a:gd name="adj" fmla="val 50000"/>
              </a:avLst>
            </a:prstTxWarp>
          </a:bodyPr>
          <a:lstStyle/>
          <a:p>
            <a:pPr algn="ctr"/>
            <a:r>
              <a:rPr lang="en-US" sz="3200" b="1" kern="10" spc="64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a:cs typeface="Arial"/>
              </a:rPr>
              <a:t>HAMBATAN</a:t>
            </a:r>
          </a:p>
        </p:txBody>
      </p:sp>
      <p:sp>
        <p:nvSpPr>
          <p:cNvPr id="57347" name="Text Box 5"/>
          <p:cNvSpPr txBox="1">
            <a:spLocks noChangeArrowheads="1"/>
          </p:cNvSpPr>
          <p:nvPr/>
        </p:nvSpPr>
        <p:spPr bwMode="auto">
          <a:xfrm>
            <a:off x="533400" y="1508125"/>
            <a:ext cx="8382000" cy="4400550"/>
          </a:xfrm>
          <a:prstGeom prst="rect">
            <a:avLst/>
          </a:prstGeom>
          <a:noFill/>
          <a:ln w="9525">
            <a:noFill/>
            <a:miter lim="800000"/>
            <a:headEnd/>
            <a:tailEnd/>
          </a:ln>
        </p:spPr>
        <p:txBody>
          <a:bodyPr>
            <a:spAutoFit/>
          </a:bodyPr>
          <a:lstStyle/>
          <a:p>
            <a:pPr marL="342900" indent="-342900" algn="just">
              <a:spcBef>
                <a:spcPct val="50000"/>
              </a:spcBef>
              <a:buFontTx/>
              <a:buAutoNum type="arabicPeriod"/>
            </a:pPr>
            <a:r>
              <a:rPr lang="en-US" sz="2000"/>
              <a:t>Terbatasnya jumlah tenaga ahli di bidang kebencanaan di Indonesia.</a:t>
            </a:r>
          </a:p>
          <a:p>
            <a:pPr marL="342900" indent="-342900" algn="just">
              <a:spcBef>
                <a:spcPct val="50000"/>
              </a:spcBef>
              <a:buFontTx/>
              <a:buAutoNum type="arabicPeriod"/>
            </a:pPr>
            <a:r>
              <a:rPr lang="en-US" sz="2000"/>
              <a:t>Penelitian di bidang kebencanaan dan rekayasa pembangunan wilayah di Indonesia belum sepenuhnya sinergis.</a:t>
            </a:r>
          </a:p>
          <a:p>
            <a:pPr marL="342900" indent="-342900" algn="just">
              <a:spcBef>
                <a:spcPct val="50000"/>
              </a:spcBef>
              <a:buFontTx/>
              <a:buAutoNum type="arabicPeriod"/>
            </a:pPr>
            <a:r>
              <a:rPr lang="en-US" sz="2000"/>
              <a:t>Peralatan penelitian yang mahal sehingga jumlah peralatan penelitian masih sangat minim dan usang.</a:t>
            </a:r>
          </a:p>
          <a:p>
            <a:pPr marL="342900" indent="-342900" algn="just">
              <a:spcBef>
                <a:spcPct val="50000"/>
              </a:spcBef>
              <a:buFontTx/>
              <a:buAutoNum type="arabicPeriod"/>
            </a:pPr>
            <a:r>
              <a:rPr lang="en-US" sz="2000"/>
              <a:t>Faktor ekonomi yang masih lemah sehingga masyarakat “terpaksa” (daya tawar yang rendah) tinggal di wilayah rawan bencana (lahan di sekitar lereng gunungapi yang sangat subur, sumber daya laut yang berlimpah, dll).</a:t>
            </a:r>
          </a:p>
          <a:p>
            <a:pPr marL="342900" indent="-342900" algn="just">
              <a:spcBef>
                <a:spcPct val="50000"/>
              </a:spcBef>
              <a:buFontTx/>
              <a:buAutoNum type="arabicPeriod"/>
            </a:pPr>
            <a:r>
              <a:rPr lang="en-US" sz="2000"/>
              <a:t>Pendidikan dini masalah bencana alam belum optimal (cenderung masih kurang/kurang dianggap penting), sehingga kesadaran masyarakat masih rendah.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5"/>
          <p:cNvSpPr txBox="1">
            <a:spLocks noChangeArrowheads="1"/>
          </p:cNvSpPr>
          <p:nvPr/>
        </p:nvSpPr>
        <p:spPr bwMode="auto">
          <a:xfrm>
            <a:off x="381000" y="1295400"/>
            <a:ext cx="8382000" cy="4094163"/>
          </a:xfrm>
          <a:prstGeom prst="rect">
            <a:avLst/>
          </a:prstGeom>
          <a:noFill/>
          <a:ln w="9525">
            <a:noFill/>
            <a:miter lim="800000"/>
            <a:headEnd/>
            <a:tailEnd/>
          </a:ln>
        </p:spPr>
        <p:txBody>
          <a:bodyPr>
            <a:spAutoFit/>
          </a:bodyPr>
          <a:lstStyle/>
          <a:p>
            <a:pPr marL="457200" indent="-457200" algn="just">
              <a:buFontTx/>
              <a:buAutoNum type="arabicPeriod"/>
              <a:tabLst>
                <a:tab pos="509588" algn="l"/>
              </a:tabLst>
              <a:defRPr/>
            </a:pPr>
            <a:r>
              <a:rPr lang="en-US" sz="2000" dirty="0" err="1">
                <a:latin typeface="Times New Roman" pitchFamily="18" charset="0"/>
                <a:cs typeface="Times New Roman" pitchFamily="18" charset="0"/>
              </a:rPr>
              <a:t>Kejadian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Indonesia </a:t>
            </a:r>
            <a:r>
              <a:rPr lang="en-US" sz="2000" dirty="0" err="1">
                <a:latin typeface="Times New Roman" pitchFamily="18" charset="0"/>
                <a:cs typeface="Times New Roman" pitchFamily="18" charset="0"/>
              </a:rPr>
              <a:t>tidak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dapat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dihindari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namun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dampak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negatif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akibat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kejadian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dapat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dikurangi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jika</a:t>
            </a:r>
            <a:r>
              <a:rPr lang="en-US" sz="2000" dirty="0">
                <a:latin typeface="Times New Roman" pitchFamily="18" charset="0"/>
                <a:cs typeface="Times New Roman" pitchFamily="18" charset="0"/>
              </a:rPr>
              <a:t>:</a:t>
            </a:r>
          </a:p>
          <a:p>
            <a:pPr marL="457200" indent="-457200" algn="just">
              <a:buFontTx/>
              <a:buAutoNum type="arabicPeriod"/>
              <a:tabLst>
                <a:tab pos="509588" algn="l"/>
              </a:tabLst>
              <a:defRPr/>
            </a:pPr>
            <a:endParaRPr lang="en-US" sz="2000" dirty="0">
              <a:latin typeface="Times New Roman" pitchFamily="18" charset="0"/>
              <a:cs typeface="Times New Roman" pitchFamily="18" charset="0"/>
            </a:endParaRPr>
          </a:p>
          <a:p>
            <a:pPr marL="342900" indent="-342900" algn="just">
              <a:buFontTx/>
              <a:buChar char="-"/>
              <a:tabLst>
                <a:tab pos="509588" algn="l"/>
              </a:tabLst>
              <a:defRPr/>
            </a:pPr>
            <a:r>
              <a:rPr lang="en-US" sz="2000" dirty="0" err="1">
                <a:latin typeface="Times New Roman" pitchFamily="18" charset="0"/>
                <a:cs typeface="Times New Roman" pitchFamily="18" charset="0"/>
              </a:rPr>
              <a:t>Masyarakat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mampu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mempelajari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mengenali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menyadari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memahami</a:t>
            </a:r>
            <a:r>
              <a:rPr lang="en-US" sz="2000" dirty="0">
                <a:latin typeface="Times New Roman" pitchFamily="18" charset="0"/>
                <a:cs typeface="Times New Roman" pitchFamily="18" charset="0"/>
              </a:rPr>
              <a:t> </a:t>
            </a:r>
            <a:r>
              <a:rPr lang="id-ID" sz="2000" dirty="0">
                <a:latin typeface="Times New Roman" pitchFamily="18" charset="0"/>
                <a:cs typeface="Times New Roman" pitchFamily="18" charset="0"/>
              </a:rPr>
              <a:t>ancaman yang ber</a:t>
            </a:r>
            <a:r>
              <a:rPr lang="en-US" sz="2000" dirty="0" err="1">
                <a:latin typeface="Times New Roman" pitchFamily="18" charset="0"/>
                <a:cs typeface="Times New Roman" pitchFamily="18" charset="0"/>
              </a:rPr>
              <a:t>potensi</a:t>
            </a:r>
            <a:r>
              <a:rPr lang="en-US" sz="2000" dirty="0">
                <a:latin typeface="Times New Roman" pitchFamily="18" charset="0"/>
                <a:cs typeface="Times New Roman" pitchFamily="18" charset="0"/>
              </a:rPr>
              <a:t> </a:t>
            </a:r>
            <a:r>
              <a:rPr lang="id-ID" sz="2000" dirty="0">
                <a:latin typeface="Times New Roman" pitchFamily="18" charset="0"/>
                <a:cs typeface="Times New Roman" pitchFamily="18" charset="0"/>
              </a:rPr>
              <a:t>menjadi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wilayahnya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mendirikan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bangunan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mempertimbangkan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aspek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kebencanaan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sebagai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prioritas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utama</a:t>
            </a:r>
            <a:r>
              <a:rPr lang="en-US" sz="2000" dirty="0">
                <a:latin typeface="Times New Roman" pitchFamily="18" charset="0"/>
                <a:cs typeface="Times New Roman" pitchFamily="18" charset="0"/>
              </a:rPr>
              <a:t>).</a:t>
            </a:r>
          </a:p>
          <a:p>
            <a:pPr marL="342900" indent="-342900" algn="just">
              <a:buFontTx/>
              <a:buChar char="-"/>
              <a:tabLst>
                <a:tab pos="509588" algn="l"/>
              </a:tabLst>
              <a:defRPr/>
            </a:pPr>
            <a:endParaRPr lang="en-US" sz="2000" dirty="0">
              <a:latin typeface="Times New Roman" pitchFamily="18" charset="0"/>
              <a:cs typeface="Times New Roman" pitchFamily="18" charset="0"/>
            </a:endParaRPr>
          </a:p>
          <a:p>
            <a:pPr marL="342900" indent="-342900" algn="just">
              <a:buFontTx/>
              <a:buChar char="-"/>
              <a:tabLst>
                <a:tab pos="509588" algn="l"/>
              </a:tabLst>
              <a:defRPr/>
            </a:pPr>
            <a:r>
              <a:rPr lang="en-US" sz="2000" dirty="0" err="1">
                <a:latin typeface="Times New Roman" pitchFamily="18" charset="0"/>
                <a:cs typeface="Times New Roman" pitchFamily="18" charset="0"/>
              </a:rPr>
              <a:t>Pemerintah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pemerintah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daerah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beserta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instansi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terkait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belajar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kejadian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lalu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atau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tempat</a:t>
            </a:r>
            <a:r>
              <a:rPr lang="en-US" sz="2000" dirty="0">
                <a:latin typeface="Times New Roman" pitchFamily="18" charset="0"/>
                <a:cs typeface="Times New Roman" pitchFamily="18" charset="0"/>
              </a:rPr>
              <a:t> lain </a:t>
            </a:r>
            <a:r>
              <a:rPr lang="en-US" sz="2000" dirty="0" err="1">
                <a:latin typeface="Times New Roman" pitchFamily="18" charset="0"/>
                <a:cs typeface="Times New Roman" pitchFamily="18" charset="0"/>
              </a:rPr>
              <a:t>mampu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bekerja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secara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cepat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tepat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sinergis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komprehensif</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penanggulangan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dengan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mempertimbangkan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aspek</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pendidikan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sains</a:t>
            </a:r>
            <a:r>
              <a:rPr lang="en-US" sz="2000" dirty="0">
                <a:latin typeface="Times New Roman" pitchFamily="18" charset="0"/>
                <a:cs typeface="Times New Roman" pitchFamily="18" charset="0"/>
              </a:rPr>
              <a:t> &amp; </a:t>
            </a:r>
            <a:r>
              <a:rPr lang="en-US" sz="2000" dirty="0" err="1">
                <a:latin typeface="Times New Roman" pitchFamily="18" charset="0"/>
                <a:cs typeface="Times New Roman" pitchFamily="18" charset="0"/>
              </a:rPr>
              <a:t>teknologi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sosial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ketahanan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nasional</a:t>
            </a:r>
            <a:r>
              <a:rPr lang="en-US" sz="2000" dirty="0"/>
              <a:t>.</a:t>
            </a:r>
          </a:p>
        </p:txBody>
      </p:sp>
      <p:sp>
        <p:nvSpPr>
          <p:cNvPr id="4" name="Title 1"/>
          <p:cNvSpPr txBox="1">
            <a:spLocks/>
          </p:cNvSpPr>
          <p:nvPr/>
        </p:nvSpPr>
        <p:spPr bwMode="auto">
          <a:xfrm>
            <a:off x="2971800" y="381000"/>
            <a:ext cx="3200400" cy="639763"/>
          </a:xfrm>
          <a:prstGeom prst="rect">
            <a:avLst/>
          </a:prstGeom>
          <a:noFill/>
          <a:ln w="9525">
            <a:noFill/>
            <a:miter lim="800000"/>
            <a:headEnd/>
            <a:tailEnd/>
          </a:ln>
          <a:effectLst/>
        </p:spPr>
        <p:txBody>
          <a:bodyPr anchor="ctr"/>
          <a:lstStyle/>
          <a:p>
            <a:pPr algn="ctr" fontAlgn="auto">
              <a:spcBef>
                <a:spcPts val="0"/>
              </a:spcBef>
              <a:spcAft>
                <a:spcPts val="0"/>
              </a:spcAft>
              <a:defRPr/>
            </a:pPr>
            <a:r>
              <a:rPr lang="en-US" sz="2800" b="1" kern="0" dirty="0">
                <a:solidFill>
                  <a:srgbClr val="FF0000"/>
                </a:solidFill>
                <a:effectLst>
                  <a:outerShdw blurRad="38100" dist="38100" dir="2700000" algn="tl">
                    <a:srgbClr val="000000">
                      <a:alpha val="43137"/>
                    </a:srgbClr>
                  </a:outerShdw>
                </a:effectLst>
                <a:latin typeface="Times New Roman" pitchFamily="18" charset="0"/>
                <a:ea typeface="+mj-ea"/>
                <a:cs typeface="Times New Roman" pitchFamily="18" charset="0"/>
              </a:rPr>
              <a:t>KESIMPULAN</a:t>
            </a:r>
            <a:endParaRPr lang="id-ID" sz="2800" b="1" kern="0" dirty="0">
              <a:solidFill>
                <a:srgbClr val="FF0000"/>
              </a:solidFill>
              <a:effectLst>
                <a:outerShdw blurRad="38100" dist="38100" dir="2700000" algn="tl">
                  <a:srgbClr val="000000">
                    <a:alpha val="43137"/>
                  </a:srgbClr>
                </a:outerShdw>
              </a:effectLst>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381000" y="685800"/>
            <a:ext cx="8382000" cy="3478213"/>
          </a:xfrm>
          <a:prstGeom prst="rect">
            <a:avLst/>
          </a:prstGeom>
          <a:noFill/>
          <a:ln w="9525">
            <a:noFill/>
            <a:miter lim="800000"/>
            <a:headEnd/>
            <a:tailEnd/>
          </a:ln>
        </p:spPr>
        <p:txBody>
          <a:bodyPr>
            <a:spAutoFit/>
          </a:bodyPr>
          <a:lstStyle/>
          <a:p>
            <a:pPr marL="457200" indent="-457200" algn="just">
              <a:buFontTx/>
              <a:buAutoNum type="arabicPeriod" startAt="2"/>
              <a:tabLst>
                <a:tab pos="509588" algn="l"/>
              </a:tabLst>
              <a:defRPr/>
            </a:pPr>
            <a:r>
              <a:rPr lang="en-US" sz="2000" dirty="0" err="1">
                <a:latin typeface="Times New Roman" pitchFamily="18" charset="0"/>
                <a:cs typeface="Times New Roman" pitchFamily="18" charset="0"/>
              </a:rPr>
              <a:t>Berhasil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atau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tidaknya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mitigasi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bencana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Indonesia </a:t>
            </a:r>
            <a:r>
              <a:rPr lang="en-US" sz="2000" dirty="0" err="1">
                <a:latin typeface="Times New Roman" pitchFamily="18" charset="0"/>
                <a:cs typeface="Times New Roman" pitchFamily="18" charset="0"/>
              </a:rPr>
              <a:t>sangat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bergantung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pada</a:t>
            </a:r>
            <a:r>
              <a:rPr lang="en-US" sz="2000" dirty="0">
                <a:latin typeface="Times New Roman" pitchFamily="18" charset="0"/>
                <a:cs typeface="Times New Roman" pitchFamily="18" charset="0"/>
              </a:rPr>
              <a:t> :</a:t>
            </a:r>
          </a:p>
          <a:p>
            <a:pPr marL="457200" indent="-457200" algn="just">
              <a:buFontTx/>
              <a:buAutoNum type="arabicPeriod" startAt="2"/>
              <a:tabLst>
                <a:tab pos="509588" algn="l"/>
              </a:tabLst>
              <a:defRPr/>
            </a:pPr>
            <a:endParaRPr lang="en-US" sz="2000" dirty="0">
              <a:latin typeface="Times New Roman" pitchFamily="18" charset="0"/>
              <a:cs typeface="Times New Roman" pitchFamily="18" charset="0"/>
            </a:endParaRPr>
          </a:p>
          <a:p>
            <a:pPr marL="342900" indent="-342900" algn="just">
              <a:buFontTx/>
              <a:buChar char="-"/>
              <a:tabLst>
                <a:tab pos="509588" algn="l"/>
              </a:tabLst>
              <a:defRPr/>
            </a:pPr>
            <a:r>
              <a:rPr lang="en-US" sz="2000" dirty="0" err="1">
                <a:latin typeface="Times New Roman" pitchFamily="18" charset="0"/>
                <a:cs typeface="Times New Roman" pitchFamily="18" charset="0"/>
              </a:rPr>
              <a:t>Aturan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keakuratan</a:t>
            </a:r>
            <a:r>
              <a:rPr lang="en-US" sz="2000" dirty="0">
                <a:latin typeface="Times New Roman" pitchFamily="18" charset="0"/>
                <a:cs typeface="Times New Roman" pitchFamily="18" charset="0"/>
              </a:rPr>
              <a:t> data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informasi</a:t>
            </a:r>
            <a:r>
              <a:rPr lang="en-US" sz="2000" dirty="0">
                <a:latin typeface="Times New Roman" pitchFamily="18" charset="0"/>
                <a:cs typeface="Times New Roman" pitchFamily="18" charset="0"/>
              </a:rPr>
              <a:t> yang </a:t>
            </a:r>
            <a:r>
              <a:rPr lang="en-US" sz="2000" dirty="0" err="1">
                <a:latin typeface="Times New Roman" pitchFamily="18" charset="0"/>
                <a:cs typeface="Times New Roman" pitchFamily="18" charset="0"/>
              </a:rPr>
              <a:t>diperoleh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hasil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penelitian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kajian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kebencanaan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a:t>
            </a:r>
            <a:r>
              <a:rPr lang="en-US" sz="2000" dirty="0">
                <a:latin typeface="Times New Roman" pitchFamily="18" charset="0"/>
                <a:cs typeface="Times New Roman" pitchFamily="18" charset="0"/>
              </a:rPr>
              <a:t> Indonesia.</a:t>
            </a:r>
          </a:p>
          <a:p>
            <a:pPr marL="342900" indent="-342900" algn="just">
              <a:buFontTx/>
              <a:buChar char="-"/>
              <a:tabLst>
                <a:tab pos="509588" algn="l"/>
              </a:tabLst>
              <a:defRPr/>
            </a:pPr>
            <a:endParaRPr lang="en-US" sz="2000" dirty="0">
              <a:latin typeface="Times New Roman" pitchFamily="18" charset="0"/>
              <a:cs typeface="Times New Roman" pitchFamily="18" charset="0"/>
            </a:endParaRPr>
          </a:p>
          <a:p>
            <a:pPr marL="342900" indent="-342900" algn="just">
              <a:buFontTx/>
              <a:buChar char="-"/>
              <a:tabLst>
                <a:tab pos="509588" algn="l"/>
              </a:tabLst>
              <a:defRPr/>
            </a:pPr>
            <a:r>
              <a:rPr lang="en-US" sz="2000" dirty="0" err="1">
                <a:latin typeface="Times New Roman" pitchFamily="18" charset="0"/>
                <a:cs typeface="Times New Roman" pitchFamily="18" charset="0"/>
              </a:rPr>
              <a:t>Kecepatan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alur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informasi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dari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pemerintah</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instansi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terkait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masyarakat</a:t>
            </a:r>
            <a:r>
              <a:rPr lang="en-US" sz="2000" dirty="0">
                <a:latin typeface="Times New Roman" pitchFamily="18" charset="0"/>
                <a:cs typeface="Times New Roman" pitchFamily="18" charset="0"/>
              </a:rPr>
              <a:t>.</a:t>
            </a:r>
          </a:p>
          <a:p>
            <a:pPr marL="342900" indent="-342900" algn="just">
              <a:buFontTx/>
              <a:buChar char="-"/>
              <a:tabLst>
                <a:tab pos="509588" algn="l"/>
              </a:tabLst>
              <a:defRPr/>
            </a:pPr>
            <a:endParaRPr lang="en-US" sz="2000" dirty="0">
              <a:latin typeface="Times New Roman" pitchFamily="18" charset="0"/>
              <a:cs typeface="Times New Roman" pitchFamily="18" charset="0"/>
            </a:endParaRPr>
          </a:p>
          <a:p>
            <a:pPr marL="342900" indent="-342900" algn="just">
              <a:buFontTx/>
              <a:buChar char="-"/>
              <a:tabLst>
                <a:tab pos="509588" algn="l"/>
              </a:tabLst>
              <a:defRPr/>
            </a:pPr>
            <a:r>
              <a:rPr lang="en-US" sz="2000" dirty="0" err="1">
                <a:latin typeface="Times New Roman" pitchFamily="18" charset="0"/>
                <a:cs typeface="Times New Roman" pitchFamily="18" charset="0"/>
              </a:rPr>
              <a:t>Penerapan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informasi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melalui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pendidikan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kebencanaan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terhadap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perilaku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masyarakat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dalam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menjalankan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kehidupan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sosialnya</a:t>
            </a:r>
            <a:r>
              <a:rPr lang="en-US" sz="2000" dirty="0">
                <a:latin typeface="Times New Roman" pitchFamily="18" charset="0"/>
                <a:cs typeface="Times New Roman" pitchFamily="18" charset="0"/>
              </a:rPr>
              <a:t>.</a:t>
            </a:r>
          </a:p>
          <a:p>
            <a:pPr marL="342900" indent="-342900" algn="just">
              <a:tabLst>
                <a:tab pos="509588" algn="l"/>
              </a:tabLst>
              <a:defRPr/>
            </a:pPr>
            <a:endParaRPr 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txBox="1">
            <a:spLocks/>
          </p:cNvSpPr>
          <p:nvPr/>
        </p:nvSpPr>
        <p:spPr bwMode="auto">
          <a:xfrm>
            <a:off x="2133600" y="2514600"/>
            <a:ext cx="5715000" cy="914400"/>
          </a:xfrm>
          <a:prstGeom prst="rect">
            <a:avLst/>
          </a:prstGeom>
          <a:noFill/>
          <a:ln w="9525">
            <a:noFill/>
            <a:miter lim="800000"/>
            <a:headEnd/>
            <a:tailEnd/>
          </a:ln>
        </p:spPr>
        <p:txBody>
          <a:bodyPr/>
          <a:lstStyle/>
          <a:p>
            <a:pPr marL="342900" indent="-342900" algn="ctr">
              <a:spcBef>
                <a:spcPct val="20000"/>
              </a:spcBef>
              <a:buFont typeface="Arial" pitchFamily="34" charset="0"/>
              <a:buNone/>
            </a:pPr>
            <a:r>
              <a:rPr lang="en-US" sz="4000" b="1" i="1">
                <a:latin typeface="Tahoma" pitchFamily="34" charset="0"/>
              </a:rPr>
              <a:t>TERIMAKASIH</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716</TotalTime>
  <Words>771</Words>
  <Application>Microsoft Office PowerPoint</Application>
  <PresentationFormat>On-screen Show (4:3)</PresentationFormat>
  <Paragraphs>131</Paragraphs>
  <Slides>20</Slides>
  <Notes>3</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20</vt:i4>
      </vt:variant>
    </vt:vector>
  </HeadingPairs>
  <TitlesOfParts>
    <vt:vector size="39" baseType="lpstr">
      <vt:lpstr>Arial</vt:lpstr>
      <vt:lpstr>Franklin Gothic Book</vt:lpstr>
      <vt:lpstr>Wingdings 2</vt:lpstr>
      <vt:lpstr>Calibri</vt:lpstr>
      <vt:lpstr>Bodoni MT</vt:lpstr>
      <vt:lpstr>Wingdings</vt:lpstr>
      <vt:lpstr>Georgia</vt:lpstr>
      <vt:lpstr>Tahoma</vt:lpstr>
      <vt:lpstr>HGｺﾞｼｯｸM</vt:lpstr>
      <vt:lpstr>Arial Narrow</vt:lpstr>
      <vt:lpstr>MS PGothic</vt:lpstr>
      <vt:lpstr>HGP明朝E</vt:lpstr>
      <vt:lpstr>Constantia</vt:lpstr>
      <vt:lpstr>Comic Sans MS</vt:lpstr>
      <vt:lpstr>Times New Roman</vt:lpstr>
      <vt:lpstr>Arial Black</vt:lpstr>
      <vt:lpstr>Arial Rounded MT Bold</vt:lpstr>
      <vt:lpstr>Verdana</vt:lpstr>
      <vt:lpstr>Technic</vt:lpstr>
      <vt:lpstr>MITIGASI BENCANA GEMPABUMI DAN TSUNAMI</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Perubahan Paradigma Relief dan Recovery Menjadi Mitigasi</vt:lpstr>
      <vt:lpstr>Ketahanan masyarakat</vt:lpstr>
      <vt:lpstr>Konsep ketahanan masyarakat terhadap bencana</vt:lpstr>
      <vt:lpstr>Slide 17</vt:lpstr>
      <vt:lpstr>Slide 18</vt:lpstr>
      <vt:lpstr>Slide 19</vt:lpstr>
      <vt:lpstr>Slide 20</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87</cp:revision>
  <dcterms:created xsi:type="dcterms:W3CDTF">2011-03-04T08:08:30Z</dcterms:created>
  <dcterms:modified xsi:type="dcterms:W3CDTF">2011-05-11T19:48:37Z</dcterms:modified>
</cp:coreProperties>
</file>